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50"/>
  </p:notesMasterIdLst>
  <p:sldIdLst>
    <p:sldId id="256" r:id="rId5"/>
    <p:sldId id="257" r:id="rId6"/>
    <p:sldId id="306" r:id="rId7"/>
    <p:sldId id="286" r:id="rId8"/>
    <p:sldId id="259" r:id="rId9"/>
    <p:sldId id="309" r:id="rId10"/>
    <p:sldId id="308" r:id="rId11"/>
    <p:sldId id="273" r:id="rId12"/>
    <p:sldId id="258" r:id="rId13"/>
    <p:sldId id="285" r:id="rId14"/>
    <p:sldId id="260" r:id="rId15"/>
    <p:sldId id="262" r:id="rId16"/>
    <p:sldId id="284" r:id="rId17"/>
    <p:sldId id="283" r:id="rId18"/>
    <p:sldId id="281" r:id="rId19"/>
    <p:sldId id="290" r:id="rId20"/>
    <p:sldId id="277" r:id="rId21"/>
    <p:sldId id="280" r:id="rId22"/>
    <p:sldId id="278" r:id="rId23"/>
    <p:sldId id="287" r:id="rId24"/>
    <p:sldId id="264" r:id="rId25"/>
    <p:sldId id="289" r:id="rId26"/>
    <p:sldId id="282" r:id="rId27"/>
    <p:sldId id="311" r:id="rId28"/>
    <p:sldId id="292" r:id="rId29"/>
    <p:sldId id="297" r:id="rId30"/>
    <p:sldId id="296" r:id="rId31"/>
    <p:sldId id="291" r:id="rId32"/>
    <p:sldId id="294" r:id="rId33"/>
    <p:sldId id="299" r:id="rId34"/>
    <p:sldId id="295" r:id="rId35"/>
    <p:sldId id="300" r:id="rId36"/>
    <p:sldId id="293" r:id="rId37"/>
    <p:sldId id="267" r:id="rId38"/>
    <p:sldId id="301" r:id="rId39"/>
    <p:sldId id="302" r:id="rId40"/>
    <p:sldId id="303" r:id="rId41"/>
    <p:sldId id="305" r:id="rId42"/>
    <p:sldId id="288" r:id="rId43"/>
    <p:sldId id="269" r:id="rId44"/>
    <p:sldId id="270" r:id="rId45"/>
    <p:sldId id="310" r:id="rId46"/>
    <p:sldId id="271" r:id="rId47"/>
    <p:sldId id="272" r:id="rId48"/>
    <p:sldId id="304" r:id="rId49"/>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A0F26"/>
    <a:srgbClr val="730A1E"/>
    <a:srgbClr val="B43B52"/>
    <a:srgbClr val="A6485A"/>
    <a:srgbClr val="CA7584"/>
    <a:srgbClr val="800D22"/>
    <a:srgbClr val="D08492"/>
    <a:srgbClr val="E3BD6F"/>
    <a:srgbClr val="9B122C"/>
    <a:srgbClr val="8F102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135D26A-4526-5784-9C5A-BF5E4E367839}" v="11" dt="2026-05-05T20:17:51.117"/>
  </p1510:revLst>
</p1510:revInfo>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Style moyen 2 - Accentuation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10"/>
  </p:normalViewPr>
  <p:slideViewPr>
    <p:cSldViewPr snapToGrid="0">
      <p:cViewPr varScale="1">
        <p:scale>
          <a:sx n="104" d="100"/>
          <a:sy n="104" d="100"/>
        </p:scale>
        <p:origin x="834"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notesMaster" Target="notesMasters/notesMaster1.xml"/><Relationship Id="rId55"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theme" Target="theme/theme1.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8" Type="http://schemas.openxmlformats.org/officeDocument/2006/relationships/slide" Target="slides/slide4.xml"/><Relationship Id="rId51"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CA"/>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1253941-67A2-4417-91DA-031C95B14C0B}" type="datetimeFigureOut">
              <a:rPr lang="fr-CA" smtClean="0"/>
              <a:t>2026-05-11</a:t>
            </a:fld>
            <a:endParaRPr lang="fr-CA"/>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CA"/>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A"/>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CA"/>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6A6C4AE-51B0-466F-9447-1DE05EEFEDC4}" type="slidenum">
              <a:rPr lang="fr-CA" smtClean="0"/>
              <a:t>‹N°›</a:t>
            </a:fld>
            <a:endParaRPr lang="fr-CA"/>
          </a:p>
        </p:txBody>
      </p:sp>
    </p:spTree>
    <p:extLst>
      <p:ext uri="{BB962C8B-B14F-4D97-AF65-F5344CB8AC3E}">
        <p14:creationId xmlns:p14="http://schemas.microsoft.com/office/powerpoint/2010/main" val="34444073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F983EE-B662-1808-AEA6-7F2F55C57703}"/>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AE4B5D91-2ADB-136D-F5A1-B0AFD9A5A18C}"/>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6D624E28-D724-FA35-B1E6-A9A3762F69EE}"/>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CA" sz="1200" spc="0"/>
              <a:t>Définie comme une capacité mesurable, évolutive et transférable à mobiliser un ensemble de ressources (savoirs, savoir-faire, savoir-être) et à les organiser selon différentes combinatoires adaptées aux situations professionnelles (Tardif, Le Boterf, Perrenoud).</a:t>
            </a:r>
          </a:p>
          <a:p>
            <a:endParaRPr lang="fr-CA" spc="0"/>
          </a:p>
        </p:txBody>
      </p:sp>
      <p:sp>
        <p:nvSpPr>
          <p:cNvPr id="4" name="Espace réservé du numéro de diapositive 3">
            <a:extLst>
              <a:ext uri="{FF2B5EF4-FFF2-40B4-BE49-F238E27FC236}">
                <a16:creationId xmlns:a16="http://schemas.microsoft.com/office/drawing/2014/main" id="{D83B6653-0CEE-815C-254C-2E4B13F2E28F}"/>
              </a:ext>
            </a:extLst>
          </p:cNvPr>
          <p:cNvSpPr>
            <a:spLocks noGrp="1"/>
          </p:cNvSpPr>
          <p:nvPr>
            <p:ph type="sldNum" sz="quarter" idx="5"/>
          </p:nvPr>
        </p:nvSpPr>
        <p:spPr/>
        <p:txBody>
          <a:bodyPr/>
          <a:lstStyle/>
          <a:p>
            <a:fld id="{D6A6C4AE-51B0-466F-9447-1DE05EEFEDC4}" type="slidenum">
              <a:rPr lang="fr-CA" smtClean="0"/>
              <a:t>3</a:t>
            </a:fld>
            <a:endParaRPr lang="fr-CA"/>
          </a:p>
        </p:txBody>
      </p:sp>
    </p:spTree>
    <p:extLst>
      <p:ext uri="{BB962C8B-B14F-4D97-AF65-F5344CB8AC3E}">
        <p14:creationId xmlns:p14="http://schemas.microsoft.com/office/powerpoint/2010/main" val="42615568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171450" indent="-171450">
              <a:buFontTx/>
              <a:buChar char="-"/>
            </a:pPr>
            <a:r>
              <a:rPr lang="fr-CA" sz="1200" b="0" i="0" kern="1200">
                <a:solidFill>
                  <a:schemeClr val="tx1"/>
                </a:solidFill>
                <a:effectLst/>
                <a:latin typeface="+mn-lt"/>
                <a:ea typeface="+mn-ea"/>
                <a:cs typeface="+mn-cs"/>
              </a:rPr>
              <a:t>Coordonner des projets pédagonumériques</a:t>
            </a:r>
          </a:p>
          <a:p>
            <a:pPr marL="171450" indent="-171450">
              <a:buFontTx/>
              <a:buChar char="-"/>
            </a:pPr>
            <a:r>
              <a:rPr lang="fr-CA" sz="1200" b="0" i="0" kern="1200">
                <a:solidFill>
                  <a:schemeClr val="tx1"/>
                </a:solidFill>
                <a:effectLst/>
                <a:latin typeface="+mn-lt"/>
                <a:ea typeface="+mn-ea"/>
                <a:cs typeface="+mn-cs"/>
              </a:rPr>
              <a:t>Documenter des processus</a:t>
            </a:r>
          </a:p>
          <a:p>
            <a:pPr marL="171450" indent="-171450">
              <a:buFontTx/>
              <a:buChar char="-"/>
            </a:pPr>
            <a:r>
              <a:rPr lang="fr-CA" sz="1200" b="0" i="0" kern="1200">
                <a:solidFill>
                  <a:schemeClr val="tx1"/>
                </a:solidFill>
                <a:effectLst/>
                <a:latin typeface="+mn-lt"/>
                <a:ea typeface="+mn-ea"/>
                <a:cs typeface="+mn-cs"/>
              </a:rPr>
              <a:t>Élaborer une planification stratégique</a:t>
            </a:r>
          </a:p>
          <a:p>
            <a:pPr marL="171450" indent="-171450">
              <a:buFontTx/>
              <a:buChar char="-"/>
            </a:pPr>
            <a:r>
              <a:rPr lang="fr-CA" sz="1200" b="0" i="0" kern="1200">
                <a:solidFill>
                  <a:schemeClr val="tx1"/>
                </a:solidFill>
                <a:effectLst/>
                <a:latin typeface="+mn-lt"/>
                <a:ea typeface="+mn-ea"/>
                <a:cs typeface="+mn-cs"/>
              </a:rPr>
              <a:t>Gérer des échéanciers et livrables </a:t>
            </a:r>
          </a:p>
          <a:p>
            <a:pPr marL="171450" indent="-171450">
              <a:buFontTx/>
              <a:buChar char="-"/>
            </a:pPr>
            <a:endParaRPr lang="fr-CA"/>
          </a:p>
        </p:txBody>
      </p:sp>
      <p:sp>
        <p:nvSpPr>
          <p:cNvPr id="4" name="Espace réservé du numéro de diapositive 3"/>
          <p:cNvSpPr>
            <a:spLocks noGrp="1"/>
          </p:cNvSpPr>
          <p:nvPr>
            <p:ph type="sldNum" sz="quarter" idx="5"/>
          </p:nvPr>
        </p:nvSpPr>
        <p:spPr/>
        <p:txBody>
          <a:bodyPr/>
          <a:lstStyle/>
          <a:p>
            <a:fld id="{D6A6C4AE-51B0-466F-9447-1DE05EEFEDC4}" type="slidenum">
              <a:rPr lang="fr-CA" smtClean="0"/>
              <a:t>26</a:t>
            </a:fld>
            <a:endParaRPr lang="fr-CA"/>
          </a:p>
        </p:txBody>
      </p:sp>
    </p:spTree>
    <p:extLst>
      <p:ext uri="{BB962C8B-B14F-4D97-AF65-F5344CB8AC3E}">
        <p14:creationId xmlns:p14="http://schemas.microsoft.com/office/powerpoint/2010/main" val="35297653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171450" indent="-171450">
              <a:buFontTx/>
              <a:buChar char="-"/>
            </a:pPr>
            <a:r>
              <a:rPr lang="fr-CA" sz="1200" b="0" i="0" kern="1200">
                <a:solidFill>
                  <a:schemeClr val="tx1"/>
                </a:solidFill>
                <a:effectLst/>
                <a:latin typeface="+mn-lt"/>
                <a:ea typeface="+mn-ea"/>
                <a:cs typeface="+mn-cs"/>
              </a:rPr>
              <a:t>Assumer la gestion du risque </a:t>
            </a:r>
          </a:p>
          <a:p>
            <a:pPr marL="171450" indent="-171450">
              <a:buFontTx/>
              <a:buChar char="-"/>
            </a:pPr>
            <a:r>
              <a:rPr lang="fr-CA" sz="1200" b="0" i="0" kern="1200">
                <a:solidFill>
                  <a:schemeClr val="tx1"/>
                </a:solidFill>
                <a:effectLst/>
                <a:latin typeface="+mn-lt"/>
                <a:ea typeface="+mn-ea"/>
                <a:cs typeface="+mn-cs"/>
              </a:rPr>
              <a:t>Développer un sens politique et une compréhension institutionnelle</a:t>
            </a:r>
          </a:p>
          <a:p>
            <a:pPr marL="171450" indent="-171450">
              <a:buFontTx/>
              <a:buChar char="-"/>
            </a:pPr>
            <a:r>
              <a:rPr lang="fr-CA" sz="1200" b="0" i="0" kern="1200">
                <a:solidFill>
                  <a:schemeClr val="tx1"/>
                </a:solidFill>
                <a:effectLst/>
                <a:latin typeface="+mn-lt"/>
                <a:ea typeface="+mn-ea"/>
                <a:cs typeface="+mn-cs"/>
              </a:rPr>
              <a:t>Faire preuve d'initiative et de proactivité</a:t>
            </a:r>
          </a:p>
          <a:p>
            <a:pPr marL="171450" indent="-171450">
              <a:buFontTx/>
              <a:buChar char="-"/>
            </a:pPr>
            <a:r>
              <a:rPr lang="fr-CA" sz="1200" b="0" i="0" kern="1200">
                <a:solidFill>
                  <a:schemeClr val="tx1"/>
                </a:solidFill>
                <a:effectLst/>
                <a:latin typeface="+mn-lt"/>
                <a:ea typeface="+mn-ea"/>
                <a:cs typeface="+mn-cs"/>
              </a:rPr>
              <a:t>Inspirer et mobiliser des collègues par la modélisation  </a:t>
            </a:r>
          </a:p>
          <a:p>
            <a:pPr marL="171450" indent="-171450">
              <a:buFontTx/>
              <a:buChar char="-"/>
            </a:pPr>
            <a:endParaRPr lang="fr-CA" sz="1200" b="0" i="0" kern="1200">
              <a:solidFill>
                <a:schemeClr val="tx1"/>
              </a:solidFill>
              <a:effectLst/>
              <a:latin typeface="+mn-lt"/>
              <a:ea typeface="+mn-ea"/>
              <a:cs typeface="+mn-cs"/>
            </a:endParaRPr>
          </a:p>
          <a:p>
            <a:pPr marL="171450" indent="-171450">
              <a:buFontTx/>
              <a:buChar char="-"/>
            </a:pPr>
            <a:endParaRPr lang="fr-CA"/>
          </a:p>
        </p:txBody>
      </p:sp>
      <p:sp>
        <p:nvSpPr>
          <p:cNvPr id="4" name="Espace réservé du numéro de diapositive 3"/>
          <p:cNvSpPr>
            <a:spLocks noGrp="1"/>
          </p:cNvSpPr>
          <p:nvPr>
            <p:ph type="sldNum" sz="quarter" idx="5"/>
          </p:nvPr>
        </p:nvSpPr>
        <p:spPr/>
        <p:txBody>
          <a:bodyPr/>
          <a:lstStyle/>
          <a:p>
            <a:fld id="{D6A6C4AE-51B0-466F-9447-1DE05EEFEDC4}" type="slidenum">
              <a:rPr lang="fr-CA" smtClean="0"/>
              <a:t>27</a:t>
            </a:fld>
            <a:endParaRPr lang="fr-CA"/>
          </a:p>
        </p:txBody>
      </p:sp>
    </p:spTree>
    <p:extLst>
      <p:ext uri="{BB962C8B-B14F-4D97-AF65-F5344CB8AC3E}">
        <p14:creationId xmlns:p14="http://schemas.microsoft.com/office/powerpoint/2010/main" val="32955961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171450" indent="-171450">
              <a:buFontTx/>
              <a:buChar char="-"/>
            </a:pPr>
            <a:r>
              <a:rPr lang="fr-CA" sz="1200" b="0" i="0" kern="1200">
                <a:solidFill>
                  <a:schemeClr val="tx1"/>
                </a:solidFill>
                <a:effectLst/>
                <a:latin typeface="+mn-lt"/>
                <a:ea typeface="+mn-ea"/>
                <a:cs typeface="+mn-cs"/>
              </a:rPr>
              <a:t>Exploiter son potentiel réflexif </a:t>
            </a:r>
          </a:p>
          <a:p>
            <a:pPr marL="171450" indent="-171450">
              <a:buFontTx/>
              <a:buChar char="-"/>
            </a:pPr>
            <a:r>
              <a:rPr lang="fr-CA" sz="1200" b="0" i="0" kern="1200">
                <a:solidFill>
                  <a:schemeClr val="tx1"/>
                </a:solidFill>
                <a:effectLst/>
                <a:latin typeface="+mn-lt"/>
                <a:ea typeface="+mn-ea"/>
                <a:cs typeface="+mn-cs"/>
              </a:rPr>
              <a:t>Faire preuve de curiosité et d'ouverture d'esprit  </a:t>
            </a:r>
          </a:p>
          <a:p>
            <a:pPr marL="171450" indent="-171450">
              <a:buFontTx/>
              <a:buChar char="-"/>
            </a:pPr>
            <a:r>
              <a:rPr lang="fr-CA" sz="1200" b="0" i="0" kern="1200">
                <a:solidFill>
                  <a:schemeClr val="tx1"/>
                </a:solidFill>
                <a:effectLst/>
                <a:latin typeface="+mn-lt"/>
                <a:ea typeface="+mn-ea"/>
                <a:cs typeface="+mn-cs"/>
              </a:rPr>
              <a:t>Partager, confronter et diffuser ses connaissances  </a:t>
            </a:r>
          </a:p>
          <a:p>
            <a:pPr marL="171450" indent="-171450">
              <a:buFontTx/>
              <a:buChar char="-"/>
            </a:pPr>
            <a:r>
              <a:rPr lang="fr-CA" sz="1200" b="0" i="0" kern="1200">
                <a:solidFill>
                  <a:schemeClr val="tx1"/>
                </a:solidFill>
                <a:effectLst/>
                <a:latin typeface="+mn-lt"/>
                <a:ea typeface="+mn-ea"/>
                <a:cs typeface="+mn-cs"/>
              </a:rPr>
              <a:t>S'autoformer en continu</a:t>
            </a:r>
          </a:p>
          <a:p>
            <a:pPr marL="171450" indent="-171450">
              <a:buFontTx/>
              <a:buChar char="-"/>
            </a:pPr>
            <a:endParaRPr lang="fr-CA"/>
          </a:p>
        </p:txBody>
      </p:sp>
      <p:sp>
        <p:nvSpPr>
          <p:cNvPr id="4" name="Espace réservé du numéro de diapositive 3"/>
          <p:cNvSpPr>
            <a:spLocks noGrp="1"/>
          </p:cNvSpPr>
          <p:nvPr>
            <p:ph type="sldNum" sz="quarter" idx="5"/>
          </p:nvPr>
        </p:nvSpPr>
        <p:spPr/>
        <p:txBody>
          <a:bodyPr/>
          <a:lstStyle/>
          <a:p>
            <a:fld id="{D6A6C4AE-51B0-466F-9447-1DE05EEFEDC4}" type="slidenum">
              <a:rPr lang="fr-CA" smtClean="0"/>
              <a:t>28</a:t>
            </a:fld>
            <a:endParaRPr lang="fr-CA"/>
          </a:p>
        </p:txBody>
      </p:sp>
    </p:spTree>
    <p:extLst>
      <p:ext uri="{BB962C8B-B14F-4D97-AF65-F5344CB8AC3E}">
        <p14:creationId xmlns:p14="http://schemas.microsoft.com/office/powerpoint/2010/main" val="28842511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171450" indent="-171450">
              <a:buFontTx/>
              <a:buChar char="-"/>
            </a:pPr>
            <a:r>
              <a:rPr lang="fr-CA" sz="1200" b="0" i="0" kern="1200">
                <a:solidFill>
                  <a:schemeClr val="tx1"/>
                </a:solidFill>
                <a:effectLst/>
                <a:latin typeface="+mn-lt"/>
                <a:ea typeface="+mn-ea"/>
                <a:cs typeface="+mn-cs"/>
              </a:rPr>
              <a:t>S'adapter aux évolutions de l'environnement professionnel </a:t>
            </a:r>
          </a:p>
          <a:p>
            <a:pPr marL="171450" indent="-171450">
              <a:buFontTx/>
              <a:buChar char="-"/>
            </a:pPr>
            <a:r>
              <a:rPr lang="fr-CA" sz="1200" b="0" i="0" kern="1200">
                <a:solidFill>
                  <a:schemeClr val="tx1"/>
                </a:solidFill>
                <a:effectLst/>
                <a:latin typeface="+mn-lt"/>
                <a:ea typeface="+mn-ea"/>
                <a:cs typeface="+mn-cs"/>
              </a:rPr>
              <a:t>Maintenir son efficacité en contexte d'incertitude</a:t>
            </a:r>
          </a:p>
          <a:p>
            <a:pPr marL="171450" indent="-171450">
              <a:buFontTx/>
              <a:buChar char="-"/>
            </a:pPr>
            <a:r>
              <a:rPr lang="fr-CA" sz="1200" b="0" i="0" kern="1200">
                <a:solidFill>
                  <a:schemeClr val="tx1"/>
                </a:solidFill>
                <a:effectLst/>
                <a:latin typeface="+mn-lt"/>
                <a:ea typeface="+mn-ea"/>
                <a:cs typeface="+mn-cs"/>
              </a:rPr>
              <a:t>Assimiler rapidement les nouvelles directives</a:t>
            </a:r>
          </a:p>
          <a:p>
            <a:pPr marL="171450" indent="-171450">
              <a:buFontTx/>
              <a:buChar char="-"/>
            </a:pPr>
            <a:r>
              <a:rPr lang="fr-CA" sz="1200" b="0" i="0" kern="1200">
                <a:solidFill>
                  <a:schemeClr val="tx1"/>
                </a:solidFill>
                <a:effectLst/>
                <a:latin typeface="+mn-lt"/>
                <a:ea typeface="+mn-ea"/>
                <a:cs typeface="+mn-cs"/>
              </a:rPr>
              <a:t>Convertir les défis en opportunité d'amélioration </a:t>
            </a:r>
          </a:p>
          <a:p>
            <a:pPr marL="171450" indent="-171450">
              <a:buFontTx/>
              <a:buChar char="-"/>
            </a:pPr>
            <a:endParaRPr lang="fr-CA"/>
          </a:p>
        </p:txBody>
      </p:sp>
      <p:sp>
        <p:nvSpPr>
          <p:cNvPr id="4" name="Espace réservé du numéro de diapositive 3"/>
          <p:cNvSpPr>
            <a:spLocks noGrp="1"/>
          </p:cNvSpPr>
          <p:nvPr>
            <p:ph type="sldNum" sz="quarter" idx="5"/>
          </p:nvPr>
        </p:nvSpPr>
        <p:spPr/>
        <p:txBody>
          <a:bodyPr/>
          <a:lstStyle/>
          <a:p>
            <a:fld id="{D6A6C4AE-51B0-466F-9447-1DE05EEFEDC4}" type="slidenum">
              <a:rPr lang="fr-CA" smtClean="0"/>
              <a:t>29</a:t>
            </a:fld>
            <a:endParaRPr lang="fr-CA"/>
          </a:p>
        </p:txBody>
      </p:sp>
    </p:spTree>
    <p:extLst>
      <p:ext uri="{BB962C8B-B14F-4D97-AF65-F5344CB8AC3E}">
        <p14:creationId xmlns:p14="http://schemas.microsoft.com/office/powerpoint/2010/main" val="186794652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fr-CA" sz="1200" b="0" i="0" kern="1200">
                <a:solidFill>
                  <a:schemeClr val="tx1"/>
                </a:solidFill>
                <a:effectLst/>
                <a:latin typeface="+mn-lt"/>
                <a:ea typeface="+mn-ea"/>
                <a:cs typeface="+mn-cs"/>
              </a:rPr>
              <a:t>Gérer son temps et définir ses priorités </a:t>
            </a:r>
          </a:p>
          <a:p>
            <a:pPr marL="171450" indent="-171450">
              <a:buFontTx/>
              <a:buChar char="-"/>
            </a:pPr>
            <a:r>
              <a:rPr lang="fr-CA" sz="1200" b="0" i="0" kern="1200">
                <a:solidFill>
                  <a:schemeClr val="tx1"/>
                </a:solidFill>
                <a:effectLst/>
                <a:latin typeface="+mn-lt"/>
                <a:ea typeface="+mn-ea"/>
                <a:cs typeface="+mn-cs"/>
              </a:rPr>
              <a:t>Identifier et reconnaître ses limites</a:t>
            </a:r>
          </a:p>
          <a:p>
            <a:pPr marL="171450" indent="-171450">
              <a:buFontTx/>
              <a:buChar char="-"/>
            </a:pPr>
            <a:r>
              <a:rPr lang="fr-CA" sz="1200" b="0" i="0" kern="1200">
                <a:solidFill>
                  <a:schemeClr val="tx1"/>
                </a:solidFill>
                <a:effectLst/>
                <a:latin typeface="+mn-lt"/>
                <a:ea typeface="+mn-ea"/>
                <a:cs typeface="+mn-cs"/>
              </a:rPr>
              <a:t>Prendre des décisions de façon autonome</a:t>
            </a:r>
          </a:p>
          <a:p>
            <a:pPr marL="171450" indent="-171450">
              <a:buFontTx/>
              <a:buChar char="-"/>
            </a:pPr>
            <a:r>
              <a:rPr lang="fr-CA" sz="1200" b="0" i="0" kern="1200">
                <a:solidFill>
                  <a:schemeClr val="tx1"/>
                </a:solidFill>
                <a:effectLst/>
                <a:latin typeface="+mn-lt"/>
                <a:ea typeface="+mn-ea"/>
                <a:cs typeface="+mn-cs"/>
              </a:rPr>
              <a:t>Maintenir une posture professionnelle crédible et responsable</a:t>
            </a:r>
          </a:p>
          <a:p>
            <a:pPr marL="171450" indent="-171450">
              <a:buFontTx/>
              <a:buChar char="-"/>
            </a:pPr>
            <a:r>
              <a:rPr lang="fr-CA" sz="1200" b="0" i="0" kern="1200">
                <a:solidFill>
                  <a:schemeClr val="tx1"/>
                </a:solidFill>
                <a:effectLst/>
                <a:latin typeface="+mn-lt"/>
                <a:ea typeface="+mn-ea"/>
                <a:cs typeface="+mn-cs"/>
              </a:rPr>
              <a:t>Tirer profit des complémentarités </a:t>
            </a:r>
            <a:endParaRPr lang="fr-CA"/>
          </a:p>
        </p:txBody>
      </p:sp>
      <p:sp>
        <p:nvSpPr>
          <p:cNvPr id="4" name="Espace réservé du numéro de diapositive 3"/>
          <p:cNvSpPr>
            <a:spLocks noGrp="1"/>
          </p:cNvSpPr>
          <p:nvPr>
            <p:ph type="sldNum" sz="quarter" idx="5"/>
          </p:nvPr>
        </p:nvSpPr>
        <p:spPr/>
        <p:txBody>
          <a:bodyPr/>
          <a:lstStyle/>
          <a:p>
            <a:fld id="{D6A6C4AE-51B0-466F-9447-1DE05EEFEDC4}" type="slidenum">
              <a:rPr lang="fr-CA" smtClean="0"/>
              <a:t>30</a:t>
            </a:fld>
            <a:endParaRPr lang="fr-CA"/>
          </a:p>
        </p:txBody>
      </p:sp>
    </p:spTree>
    <p:extLst>
      <p:ext uri="{BB962C8B-B14F-4D97-AF65-F5344CB8AC3E}">
        <p14:creationId xmlns:p14="http://schemas.microsoft.com/office/powerpoint/2010/main" val="324929191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171450" indent="-171450">
              <a:buFontTx/>
              <a:buChar char="-"/>
            </a:pPr>
            <a:r>
              <a:rPr lang="fr-CA" sz="1200" b="0" i="0" kern="1200">
                <a:solidFill>
                  <a:schemeClr val="tx1"/>
                </a:solidFill>
                <a:effectLst/>
                <a:latin typeface="+mn-lt"/>
                <a:ea typeface="+mn-ea"/>
                <a:cs typeface="+mn-cs"/>
              </a:rPr>
              <a:t>Choisir et suggérer les outils numériques appropriés </a:t>
            </a:r>
          </a:p>
          <a:p>
            <a:pPr marL="171450" indent="-171450">
              <a:buFontTx/>
              <a:buChar char="-"/>
            </a:pPr>
            <a:r>
              <a:rPr lang="fr-CA" sz="1200" b="0" i="0" kern="1200">
                <a:solidFill>
                  <a:schemeClr val="tx1"/>
                </a:solidFill>
                <a:effectLst/>
                <a:latin typeface="+mn-lt"/>
                <a:ea typeface="+mn-ea"/>
                <a:cs typeface="+mn-cs"/>
              </a:rPr>
              <a:t>Comprendre les enjeux liés au numérique </a:t>
            </a:r>
          </a:p>
          <a:p>
            <a:pPr marL="171450" indent="-171450">
              <a:buFontTx/>
              <a:buChar char="-"/>
            </a:pPr>
            <a:r>
              <a:rPr lang="fr-CA" sz="1200" b="0" i="0" kern="1200">
                <a:solidFill>
                  <a:schemeClr val="tx1"/>
                </a:solidFill>
                <a:effectLst/>
                <a:latin typeface="+mn-lt"/>
                <a:ea typeface="+mn-ea"/>
                <a:cs typeface="+mn-cs"/>
              </a:rPr>
              <a:t>Connaitre et évaluer son environnement numérique </a:t>
            </a:r>
          </a:p>
          <a:p>
            <a:pPr marL="171450" indent="-171450">
              <a:buFontTx/>
              <a:buChar char="-"/>
            </a:pPr>
            <a:r>
              <a:rPr lang="fr-CA" sz="1200" b="0" i="0" kern="1200">
                <a:solidFill>
                  <a:schemeClr val="tx1"/>
                </a:solidFill>
                <a:effectLst/>
                <a:latin typeface="+mn-lt"/>
                <a:ea typeface="+mn-ea"/>
                <a:cs typeface="+mn-cs"/>
              </a:rPr>
              <a:t>Développer son intuition numérique (apprentissage plus rapide et efficace des nouvelles technologies)</a:t>
            </a:r>
          </a:p>
          <a:p>
            <a:pPr marL="171450" indent="-171450">
              <a:buFontTx/>
              <a:buChar char="-"/>
            </a:pPr>
            <a:r>
              <a:rPr lang="fr-CA" sz="1200" b="0" i="0" kern="1200">
                <a:solidFill>
                  <a:schemeClr val="tx1"/>
                </a:solidFill>
                <a:effectLst/>
                <a:latin typeface="+mn-lt"/>
                <a:ea typeface="+mn-ea"/>
                <a:cs typeface="+mn-cs"/>
              </a:rPr>
              <a:t>Maitriser des outils numériques</a:t>
            </a:r>
          </a:p>
          <a:p>
            <a:pPr marL="171450" indent="-171450">
              <a:buFontTx/>
              <a:buChar char="-"/>
            </a:pPr>
            <a:r>
              <a:rPr lang="fr-CA" sz="1200" b="0" i="0" kern="1200">
                <a:solidFill>
                  <a:schemeClr val="tx1"/>
                </a:solidFill>
                <a:effectLst/>
                <a:latin typeface="+mn-lt"/>
                <a:ea typeface="+mn-ea"/>
                <a:cs typeface="+mn-cs"/>
              </a:rPr>
              <a:t>Optimiser l'utilisation des outils numériques </a:t>
            </a:r>
          </a:p>
          <a:p>
            <a:pPr marL="171450" indent="-171450">
              <a:buFontTx/>
              <a:buChar char="-"/>
            </a:pPr>
            <a:endParaRPr lang="fr-CA"/>
          </a:p>
        </p:txBody>
      </p:sp>
      <p:sp>
        <p:nvSpPr>
          <p:cNvPr id="4" name="Espace réservé du numéro de diapositive 3"/>
          <p:cNvSpPr>
            <a:spLocks noGrp="1"/>
          </p:cNvSpPr>
          <p:nvPr>
            <p:ph type="sldNum" sz="quarter" idx="5"/>
          </p:nvPr>
        </p:nvSpPr>
        <p:spPr/>
        <p:txBody>
          <a:bodyPr/>
          <a:lstStyle/>
          <a:p>
            <a:fld id="{D6A6C4AE-51B0-466F-9447-1DE05EEFEDC4}" type="slidenum">
              <a:rPr lang="fr-CA" smtClean="0"/>
              <a:t>31</a:t>
            </a:fld>
            <a:endParaRPr lang="fr-CA"/>
          </a:p>
        </p:txBody>
      </p:sp>
    </p:spTree>
    <p:extLst>
      <p:ext uri="{BB962C8B-B14F-4D97-AF65-F5344CB8AC3E}">
        <p14:creationId xmlns:p14="http://schemas.microsoft.com/office/powerpoint/2010/main" val="1023676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171450" indent="-171450">
              <a:buFontTx/>
              <a:buChar char="-"/>
            </a:pPr>
            <a:r>
              <a:rPr lang="fr-CA" sz="1200" b="0" i="0" kern="1200">
                <a:solidFill>
                  <a:schemeClr val="tx1"/>
                </a:solidFill>
                <a:effectLst/>
                <a:latin typeface="+mn-lt"/>
                <a:ea typeface="+mn-ea"/>
                <a:cs typeface="+mn-cs"/>
              </a:rPr>
              <a:t>Accompagner le personnel enseignant, les étudiants, le personnel non enseignant  </a:t>
            </a:r>
          </a:p>
          <a:p>
            <a:pPr marL="171450" indent="-171450">
              <a:buFontTx/>
              <a:buChar char="-"/>
            </a:pPr>
            <a:r>
              <a:rPr lang="fr-CA" sz="1200" b="0" i="0" kern="1200">
                <a:solidFill>
                  <a:schemeClr val="tx1"/>
                </a:solidFill>
                <a:effectLst/>
                <a:latin typeface="+mn-lt"/>
                <a:ea typeface="+mn-ea"/>
                <a:cs typeface="+mn-cs"/>
              </a:rPr>
              <a:t>Animer des formations pour différents publics </a:t>
            </a:r>
          </a:p>
          <a:p>
            <a:pPr marL="171450" indent="-171450">
              <a:buFontTx/>
              <a:buChar char="-"/>
            </a:pPr>
            <a:r>
              <a:rPr lang="fr-CA" sz="1200" b="0" i="0" kern="1200">
                <a:solidFill>
                  <a:schemeClr val="tx1"/>
                </a:solidFill>
                <a:effectLst/>
                <a:latin typeface="+mn-lt"/>
                <a:ea typeface="+mn-ea"/>
                <a:cs typeface="+mn-cs"/>
              </a:rPr>
              <a:t>Concevoir des scénarios pédagogiques  </a:t>
            </a:r>
          </a:p>
          <a:p>
            <a:pPr marL="171450" indent="-171450">
              <a:buFontTx/>
              <a:buChar char="-"/>
            </a:pPr>
            <a:r>
              <a:rPr lang="fr-CA" sz="1200" b="0" i="0" kern="1200">
                <a:solidFill>
                  <a:schemeClr val="tx1"/>
                </a:solidFill>
                <a:effectLst/>
                <a:latin typeface="+mn-lt"/>
                <a:ea typeface="+mn-ea"/>
                <a:cs typeface="+mn-cs"/>
              </a:rPr>
              <a:t>Diriger des rétroactions  </a:t>
            </a:r>
          </a:p>
          <a:p>
            <a:pPr marL="171450" indent="-171450">
              <a:buFontTx/>
              <a:buChar char="-"/>
            </a:pPr>
            <a:r>
              <a:rPr lang="fr-CA" sz="1200" b="0" i="0" kern="1200">
                <a:solidFill>
                  <a:schemeClr val="tx1"/>
                </a:solidFill>
                <a:effectLst/>
                <a:latin typeface="+mn-lt"/>
                <a:ea typeface="+mn-ea"/>
                <a:cs typeface="+mn-cs"/>
              </a:rPr>
              <a:t>Effectuer la transposition didactique </a:t>
            </a:r>
          </a:p>
          <a:p>
            <a:pPr marL="171450" indent="-171450">
              <a:buFontTx/>
              <a:buChar char="-"/>
            </a:pPr>
            <a:r>
              <a:rPr lang="fr-CA" sz="1200" b="0" i="0" kern="1200">
                <a:solidFill>
                  <a:schemeClr val="tx1"/>
                </a:solidFill>
                <a:effectLst/>
                <a:latin typeface="+mn-lt"/>
                <a:ea typeface="+mn-ea"/>
                <a:cs typeface="+mn-cs"/>
              </a:rPr>
              <a:t>Mettre en application des théories pédagogiques</a:t>
            </a:r>
          </a:p>
          <a:p>
            <a:pPr marL="171450" indent="-171450">
              <a:buFontTx/>
              <a:buChar char="-"/>
            </a:pPr>
            <a:r>
              <a:rPr lang="fr-CA" sz="1200" b="0" i="0" kern="1200">
                <a:solidFill>
                  <a:schemeClr val="tx1"/>
                </a:solidFill>
                <a:effectLst/>
                <a:latin typeface="+mn-lt"/>
                <a:ea typeface="+mn-ea"/>
                <a:cs typeface="+mn-cs"/>
              </a:rPr>
              <a:t>Promouvoir des approches pédagogiques variées  </a:t>
            </a:r>
          </a:p>
          <a:p>
            <a:pPr marL="171450" indent="-171450">
              <a:buFontTx/>
              <a:buChar char="-"/>
            </a:pPr>
            <a:r>
              <a:rPr lang="fr-CA" sz="1200" b="0" i="0" kern="1200">
                <a:solidFill>
                  <a:schemeClr val="tx1"/>
                </a:solidFill>
                <a:effectLst/>
                <a:latin typeface="+mn-lt"/>
                <a:ea typeface="+mn-ea"/>
                <a:cs typeface="+mn-cs"/>
              </a:rPr>
              <a:t>Respecter des choix pédagogiques différents </a:t>
            </a:r>
          </a:p>
          <a:p>
            <a:pPr marL="171450" indent="-171450">
              <a:buFontTx/>
              <a:buChar char="-"/>
            </a:pPr>
            <a:r>
              <a:rPr lang="fr-CA" sz="1200" b="0" i="0" kern="1200">
                <a:solidFill>
                  <a:schemeClr val="tx1"/>
                </a:solidFill>
                <a:effectLst/>
                <a:latin typeface="+mn-lt"/>
                <a:ea typeface="+mn-ea"/>
                <a:cs typeface="+mn-cs"/>
              </a:rPr>
              <a:t>Synthétiser des données</a:t>
            </a:r>
          </a:p>
          <a:p>
            <a:pPr marL="171450" indent="-171450">
              <a:buFontTx/>
              <a:buChar char="-"/>
            </a:pPr>
            <a:endParaRPr lang="fr-CA" sz="1200" b="0" i="0" kern="1200">
              <a:solidFill>
                <a:schemeClr val="tx1"/>
              </a:solidFill>
              <a:effectLst/>
              <a:latin typeface="+mn-lt"/>
              <a:ea typeface="+mn-ea"/>
              <a:cs typeface="+mn-cs"/>
            </a:endParaRPr>
          </a:p>
          <a:p>
            <a:pPr marL="171450" indent="-171450">
              <a:buFontTx/>
              <a:buChar char="-"/>
            </a:pPr>
            <a:endParaRPr lang="fr-CA" sz="1200" b="0" i="0" kern="1200">
              <a:solidFill>
                <a:schemeClr val="tx1"/>
              </a:solidFill>
              <a:effectLst/>
              <a:latin typeface="+mn-lt"/>
              <a:ea typeface="+mn-ea"/>
              <a:cs typeface="+mn-cs"/>
            </a:endParaRPr>
          </a:p>
        </p:txBody>
      </p:sp>
      <p:sp>
        <p:nvSpPr>
          <p:cNvPr id="4" name="Espace réservé du numéro de diapositive 3"/>
          <p:cNvSpPr>
            <a:spLocks noGrp="1"/>
          </p:cNvSpPr>
          <p:nvPr>
            <p:ph type="sldNum" sz="quarter" idx="5"/>
          </p:nvPr>
        </p:nvSpPr>
        <p:spPr/>
        <p:txBody>
          <a:bodyPr/>
          <a:lstStyle/>
          <a:p>
            <a:fld id="{D6A6C4AE-51B0-466F-9447-1DE05EEFEDC4}" type="slidenum">
              <a:rPr lang="fr-CA" smtClean="0"/>
              <a:t>32</a:t>
            </a:fld>
            <a:endParaRPr lang="fr-CA"/>
          </a:p>
        </p:txBody>
      </p:sp>
    </p:spTree>
    <p:extLst>
      <p:ext uri="{BB962C8B-B14F-4D97-AF65-F5344CB8AC3E}">
        <p14:creationId xmlns:p14="http://schemas.microsoft.com/office/powerpoint/2010/main" val="295651905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171450" indent="-171450">
              <a:buFontTx/>
              <a:buChar char="-"/>
            </a:pPr>
            <a:r>
              <a:rPr lang="fr-CA" sz="1200" b="0" i="0" kern="1200">
                <a:solidFill>
                  <a:schemeClr val="tx1"/>
                </a:solidFill>
                <a:effectLst/>
                <a:latin typeface="+mn-lt"/>
                <a:ea typeface="+mn-ea"/>
                <a:cs typeface="+mn-cs"/>
              </a:rPr>
              <a:t>Assurer un rôle de médiation et de liaison</a:t>
            </a:r>
          </a:p>
          <a:p>
            <a:pPr marL="171450" indent="-171450">
              <a:buFontTx/>
              <a:buChar char="-"/>
            </a:pPr>
            <a:r>
              <a:rPr lang="fr-CA" sz="1200" b="0" i="0" kern="1200">
                <a:solidFill>
                  <a:schemeClr val="tx1"/>
                </a:solidFill>
                <a:effectLst/>
                <a:latin typeface="+mn-lt"/>
                <a:ea typeface="+mn-ea"/>
                <a:cs typeface="+mn-cs"/>
              </a:rPr>
              <a:t>Communiquer de façon efficace et stratégique </a:t>
            </a:r>
          </a:p>
          <a:p>
            <a:pPr marL="171450" indent="-171450">
              <a:buFontTx/>
              <a:buChar char="-"/>
            </a:pPr>
            <a:r>
              <a:rPr lang="fr-CA" sz="1200" b="0" i="0" kern="1200">
                <a:solidFill>
                  <a:schemeClr val="tx1"/>
                </a:solidFill>
                <a:effectLst/>
                <a:latin typeface="+mn-lt"/>
                <a:ea typeface="+mn-ea"/>
                <a:cs typeface="+mn-cs"/>
              </a:rPr>
              <a:t>Développer une capacité d'empathie renforcée </a:t>
            </a:r>
          </a:p>
          <a:p>
            <a:pPr marL="171450" indent="-171450">
              <a:buFontTx/>
              <a:buChar char="-"/>
            </a:pPr>
            <a:r>
              <a:rPr lang="fr-CA" sz="1200" b="0" i="0" kern="1200">
                <a:solidFill>
                  <a:schemeClr val="tx1"/>
                </a:solidFill>
                <a:effectLst/>
                <a:latin typeface="+mn-lt"/>
                <a:ea typeface="+mn-ea"/>
                <a:cs typeface="+mn-cs"/>
              </a:rPr>
              <a:t>Établir un lien de confiance </a:t>
            </a:r>
          </a:p>
          <a:p>
            <a:pPr marL="171450" indent="-171450">
              <a:buFontTx/>
              <a:buChar char="-"/>
            </a:pPr>
            <a:r>
              <a:rPr lang="fr-CA" sz="1200" b="0" i="0" kern="1200">
                <a:solidFill>
                  <a:schemeClr val="tx1"/>
                </a:solidFill>
                <a:effectLst/>
                <a:latin typeface="+mn-lt"/>
                <a:ea typeface="+mn-ea"/>
                <a:cs typeface="+mn-cs"/>
              </a:rPr>
              <a:t>Favoriser les collaborations </a:t>
            </a:r>
          </a:p>
          <a:p>
            <a:pPr marL="171450" indent="-171450">
              <a:buFontTx/>
              <a:buChar char="-"/>
            </a:pPr>
            <a:r>
              <a:rPr lang="fr-CA" sz="1200" b="0" i="0" kern="1200">
                <a:solidFill>
                  <a:schemeClr val="tx1"/>
                </a:solidFill>
                <a:effectLst/>
                <a:latin typeface="+mn-lt"/>
                <a:ea typeface="+mn-ea"/>
                <a:cs typeface="+mn-cs"/>
              </a:rPr>
              <a:t>Gérer des relations interpersonnelles et professionnelles variées</a:t>
            </a:r>
          </a:p>
          <a:p>
            <a:pPr marL="171450" indent="-171450">
              <a:buFontTx/>
              <a:buChar char="-"/>
            </a:pPr>
            <a:r>
              <a:rPr lang="fr-CA" sz="1200" b="0" i="0" kern="1200">
                <a:solidFill>
                  <a:schemeClr val="tx1"/>
                </a:solidFill>
                <a:effectLst/>
                <a:latin typeface="+mn-lt"/>
                <a:ea typeface="+mn-ea"/>
                <a:cs typeface="+mn-cs"/>
              </a:rPr>
              <a:t>Pratiquer l'écoute active</a:t>
            </a:r>
          </a:p>
          <a:p>
            <a:pPr marL="171450" indent="-171450">
              <a:buFontTx/>
              <a:buChar char="-"/>
            </a:pPr>
            <a:r>
              <a:rPr lang="fr-CA" sz="1200" b="0" i="0" kern="1200">
                <a:solidFill>
                  <a:schemeClr val="tx1"/>
                </a:solidFill>
                <a:effectLst/>
                <a:latin typeface="+mn-lt"/>
                <a:ea typeface="+mn-ea"/>
                <a:cs typeface="+mn-cs"/>
              </a:rPr>
              <a:t>Rassurer et dédramatiser </a:t>
            </a:r>
          </a:p>
          <a:p>
            <a:pPr marL="171450" indent="-171450">
              <a:buFontTx/>
              <a:buChar char="-"/>
            </a:pPr>
            <a:endParaRPr lang="fr-CA"/>
          </a:p>
        </p:txBody>
      </p:sp>
      <p:sp>
        <p:nvSpPr>
          <p:cNvPr id="4" name="Espace réservé du numéro de diapositive 3"/>
          <p:cNvSpPr>
            <a:spLocks noGrp="1"/>
          </p:cNvSpPr>
          <p:nvPr>
            <p:ph type="sldNum" sz="quarter" idx="5"/>
          </p:nvPr>
        </p:nvSpPr>
        <p:spPr/>
        <p:txBody>
          <a:bodyPr/>
          <a:lstStyle/>
          <a:p>
            <a:fld id="{D6A6C4AE-51B0-466F-9447-1DE05EEFEDC4}" type="slidenum">
              <a:rPr lang="fr-CA" smtClean="0"/>
              <a:t>33</a:t>
            </a:fld>
            <a:endParaRPr lang="fr-CA"/>
          </a:p>
        </p:txBody>
      </p:sp>
    </p:spTree>
    <p:extLst>
      <p:ext uri="{BB962C8B-B14F-4D97-AF65-F5344CB8AC3E}">
        <p14:creationId xmlns:p14="http://schemas.microsoft.com/office/powerpoint/2010/main" val="134817713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A5770B-945B-7625-9913-2C8E2811308B}"/>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1E2E8555-5BC3-8500-28BF-B2BE0C9A0F23}"/>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A58FC525-EF7C-8204-B4E8-AD2BAE5FB804}"/>
              </a:ext>
            </a:extLst>
          </p:cNvPr>
          <p:cNvSpPr>
            <a:spLocks noGrp="1"/>
          </p:cNvSpPr>
          <p:nvPr>
            <p:ph type="body" idx="1"/>
          </p:nvPr>
        </p:nvSpPr>
        <p:spPr/>
        <p:txBody>
          <a:bodyPr/>
          <a:lstStyle/>
          <a:p>
            <a:r>
              <a:rPr lang="fr-CA" i="1" spc="0"/>
              <a:t>Les mandats, profils d’entrée et contextes d’exercice sont très variés</a:t>
            </a:r>
            <a:endParaRPr lang="fr-CA" spc="0"/>
          </a:p>
        </p:txBody>
      </p:sp>
      <p:sp>
        <p:nvSpPr>
          <p:cNvPr id="4" name="Espace réservé du numéro de diapositive 3">
            <a:extLst>
              <a:ext uri="{FF2B5EF4-FFF2-40B4-BE49-F238E27FC236}">
                <a16:creationId xmlns:a16="http://schemas.microsoft.com/office/drawing/2014/main" id="{95473599-51E2-7676-E572-C6AA0571E285}"/>
              </a:ext>
            </a:extLst>
          </p:cNvPr>
          <p:cNvSpPr>
            <a:spLocks noGrp="1"/>
          </p:cNvSpPr>
          <p:nvPr>
            <p:ph type="sldNum" sz="quarter" idx="5"/>
          </p:nvPr>
        </p:nvSpPr>
        <p:spPr/>
        <p:txBody>
          <a:bodyPr/>
          <a:lstStyle/>
          <a:p>
            <a:fld id="{D6A6C4AE-51B0-466F-9447-1DE05EEFEDC4}" type="slidenum">
              <a:rPr lang="fr-CA" smtClean="0"/>
              <a:t>34</a:t>
            </a:fld>
            <a:endParaRPr lang="fr-CA"/>
          </a:p>
        </p:txBody>
      </p:sp>
    </p:spTree>
    <p:extLst>
      <p:ext uri="{BB962C8B-B14F-4D97-AF65-F5344CB8AC3E}">
        <p14:creationId xmlns:p14="http://schemas.microsoft.com/office/powerpoint/2010/main" val="378942515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C7851E-B3FB-A7B5-151F-4EC79D8C2A97}"/>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E573B838-93CC-471C-0CA0-D53198813284}"/>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DBF99D62-0C8F-FF15-CC0D-47D538CA92E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CA" sz="1200" spc="0"/>
              <a:t>Définie comme une capacité mesurable, évolutive et transférable à mobiliser un ensemble de ressources (savoirs, savoir-faire, savoir-être) et à les organiser selon différentes combinatoires adaptées aux situations professionnelles (Tardif, Le Boterf, Perrenoud).</a:t>
            </a:r>
          </a:p>
          <a:p>
            <a:endParaRPr lang="fr-CA" spc="0"/>
          </a:p>
        </p:txBody>
      </p:sp>
      <p:sp>
        <p:nvSpPr>
          <p:cNvPr id="4" name="Espace réservé du numéro de diapositive 3">
            <a:extLst>
              <a:ext uri="{FF2B5EF4-FFF2-40B4-BE49-F238E27FC236}">
                <a16:creationId xmlns:a16="http://schemas.microsoft.com/office/drawing/2014/main" id="{DC7F1709-5945-EB8D-470D-228E630ADF45}"/>
              </a:ext>
            </a:extLst>
          </p:cNvPr>
          <p:cNvSpPr>
            <a:spLocks noGrp="1"/>
          </p:cNvSpPr>
          <p:nvPr>
            <p:ph type="sldNum" sz="quarter" idx="5"/>
          </p:nvPr>
        </p:nvSpPr>
        <p:spPr/>
        <p:txBody>
          <a:bodyPr/>
          <a:lstStyle/>
          <a:p>
            <a:fld id="{D6A6C4AE-51B0-466F-9447-1DE05EEFEDC4}" type="slidenum">
              <a:rPr lang="fr-CA" smtClean="0"/>
              <a:t>35</a:t>
            </a:fld>
            <a:endParaRPr lang="fr-CA"/>
          </a:p>
        </p:txBody>
      </p:sp>
    </p:spTree>
    <p:extLst>
      <p:ext uri="{BB962C8B-B14F-4D97-AF65-F5344CB8AC3E}">
        <p14:creationId xmlns:p14="http://schemas.microsoft.com/office/powerpoint/2010/main" val="42328255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784BD2-80BE-38E8-117F-B29B1BFCA9EB}"/>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353432EB-C725-0925-9597-2161924C0F7B}"/>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53B17E01-A047-2A7E-047A-423B3A95EF3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CA" sz="1200" spc="0"/>
              <a:t>Définie comme une capacité mesurable, évolutive et transférable à mobiliser un ensemble de ressources (savoirs, savoir-faire, savoir-être) et à les organiser selon différentes combinatoires adaptées aux situations professionnelles (Tardif, Le Boterf, Perrenoud).</a:t>
            </a:r>
          </a:p>
          <a:p>
            <a:endParaRPr lang="fr-CA" spc="0"/>
          </a:p>
        </p:txBody>
      </p:sp>
      <p:sp>
        <p:nvSpPr>
          <p:cNvPr id="4" name="Espace réservé du numéro de diapositive 3">
            <a:extLst>
              <a:ext uri="{FF2B5EF4-FFF2-40B4-BE49-F238E27FC236}">
                <a16:creationId xmlns:a16="http://schemas.microsoft.com/office/drawing/2014/main" id="{00286A6B-2892-3DE9-6138-E54123CC5627}"/>
              </a:ext>
            </a:extLst>
          </p:cNvPr>
          <p:cNvSpPr>
            <a:spLocks noGrp="1"/>
          </p:cNvSpPr>
          <p:nvPr>
            <p:ph type="sldNum" sz="quarter" idx="5"/>
          </p:nvPr>
        </p:nvSpPr>
        <p:spPr/>
        <p:txBody>
          <a:bodyPr/>
          <a:lstStyle/>
          <a:p>
            <a:fld id="{D6A6C4AE-51B0-466F-9447-1DE05EEFEDC4}" type="slidenum">
              <a:rPr lang="fr-CA" smtClean="0"/>
              <a:t>8</a:t>
            </a:fld>
            <a:endParaRPr lang="fr-CA"/>
          </a:p>
        </p:txBody>
      </p:sp>
    </p:spTree>
    <p:extLst>
      <p:ext uri="{BB962C8B-B14F-4D97-AF65-F5344CB8AC3E}">
        <p14:creationId xmlns:p14="http://schemas.microsoft.com/office/powerpoint/2010/main" val="45106864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5A0396-74EF-E431-0D13-700807961A72}"/>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B6E1C47C-3757-CA46-9383-39001A576639}"/>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0870833E-C8D8-A795-AB79-859A9030F6CE}"/>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CA" sz="1200" spc="0"/>
              <a:t>Définie comme une capacité mesurable, évolutive et transférable à mobiliser un ensemble de ressources (savoirs, savoir-faire, savoir-être) et à les organiser selon différentes combinatoires adaptées aux situations professionnelles (Tardif, Le Boterf, Perrenoud).</a:t>
            </a:r>
          </a:p>
          <a:p>
            <a:endParaRPr lang="fr-CA" spc="0"/>
          </a:p>
        </p:txBody>
      </p:sp>
      <p:sp>
        <p:nvSpPr>
          <p:cNvPr id="4" name="Espace réservé du numéro de diapositive 3">
            <a:extLst>
              <a:ext uri="{FF2B5EF4-FFF2-40B4-BE49-F238E27FC236}">
                <a16:creationId xmlns:a16="http://schemas.microsoft.com/office/drawing/2014/main" id="{A038EB35-1E2B-1B39-3F4C-B02B7F8DDFC0}"/>
              </a:ext>
            </a:extLst>
          </p:cNvPr>
          <p:cNvSpPr>
            <a:spLocks noGrp="1"/>
          </p:cNvSpPr>
          <p:nvPr>
            <p:ph type="sldNum" sz="quarter" idx="5"/>
          </p:nvPr>
        </p:nvSpPr>
        <p:spPr/>
        <p:txBody>
          <a:bodyPr/>
          <a:lstStyle/>
          <a:p>
            <a:fld id="{D6A6C4AE-51B0-466F-9447-1DE05EEFEDC4}" type="slidenum">
              <a:rPr lang="fr-CA" smtClean="0"/>
              <a:t>36</a:t>
            </a:fld>
            <a:endParaRPr lang="fr-CA"/>
          </a:p>
        </p:txBody>
      </p:sp>
    </p:spTree>
    <p:extLst>
      <p:ext uri="{BB962C8B-B14F-4D97-AF65-F5344CB8AC3E}">
        <p14:creationId xmlns:p14="http://schemas.microsoft.com/office/powerpoint/2010/main" val="249255506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878C5D-F2ED-15CD-FA97-1246D1767A51}"/>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335730D7-D576-D31A-B839-1EF43E8DD8DB}"/>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4EC4D24D-D22E-C361-6A85-2BFD2D19BB9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CA" sz="1200" spc="0"/>
              <a:t>Définie comme une capacité mesurable, évolutive et transférable à mobiliser un ensemble de ressources (savoirs, savoir-faire, savoir-être) et à les organiser selon différentes combinatoires adaptées aux situations professionnelles (Tardif, Le Boterf, Perrenoud).</a:t>
            </a:r>
          </a:p>
          <a:p>
            <a:endParaRPr lang="fr-CA" spc="0"/>
          </a:p>
        </p:txBody>
      </p:sp>
      <p:sp>
        <p:nvSpPr>
          <p:cNvPr id="4" name="Espace réservé du numéro de diapositive 3">
            <a:extLst>
              <a:ext uri="{FF2B5EF4-FFF2-40B4-BE49-F238E27FC236}">
                <a16:creationId xmlns:a16="http://schemas.microsoft.com/office/drawing/2014/main" id="{18290B1A-86CC-349C-6F14-41E9988ED48D}"/>
              </a:ext>
            </a:extLst>
          </p:cNvPr>
          <p:cNvSpPr>
            <a:spLocks noGrp="1"/>
          </p:cNvSpPr>
          <p:nvPr>
            <p:ph type="sldNum" sz="quarter" idx="5"/>
          </p:nvPr>
        </p:nvSpPr>
        <p:spPr/>
        <p:txBody>
          <a:bodyPr/>
          <a:lstStyle/>
          <a:p>
            <a:fld id="{D6A6C4AE-51B0-466F-9447-1DE05EEFEDC4}" type="slidenum">
              <a:rPr lang="fr-CA" smtClean="0"/>
              <a:t>37</a:t>
            </a:fld>
            <a:endParaRPr lang="fr-CA"/>
          </a:p>
        </p:txBody>
      </p:sp>
    </p:spTree>
    <p:extLst>
      <p:ext uri="{BB962C8B-B14F-4D97-AF65-F5344CB8AC3E}">
        <p14:creationId xmlns:p14="http://schemas.microsoft.com/office/powerpoint/2010/main" val="295916260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D7D80B-1ECE-E91B-5B19-17B7AC8A54F3}"/>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3038778A-4BF3-ED3D-4260-87536A4B367F}"/>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AE1F280F-D3E2-E139-B6CF-CA3E1B16BF4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CA" sz="1200" spc="0"/>
              <a:t>Définie comme une capacité mesurable, évolutive et transférable à mobiliser un ensemble de ressources (savoirs, savoir-faire, savoir-être) et à les organiser selon différentes combinatoires adaptées aux situations professionnelles (Tardif, Le Boterf, Perrenoud).</a:t>
            </a:r>
          </a:p>
          <a:p>
            <a:endParaRPr lang="fr-CA" spc="0"/>
          </a:p>
        </p:txBody>
      </p:sp>
      <p:sp>
        <p:nvSpPr>
          <p:cNvPr id="4" name="Espace réservé du numéro de diapositive 3">
            <a:extLst>
              <a:ext uri="{FF2B5EF4-FFF2-40B4-BE49-F238E27FC236}">
                <a16:creationId xmlns:a16="http://schemas.microsoft.com/office/drawing/2014/main" id="{782C5BB5-CC20-B281-294B-F928D2BEAAD1}"/>
              </a:ext>
            </a:extLst>
          </p:cNvPr>
          <p:cNvSpPr>
            <a:spLocks noGrp="1"/>
          </p:cNvSpPr>
          <p:nvPr>
            <p:ph type="sldNum" sz="quarter" idx="5"/>
          </p:nvPr>
        </p:nvSpPr>
        <p:spPr/>
        <p:txBody>
          <a:bodyPr/>
          <a:lstStyle/>
          <a:p>
            <a:fld id="{D6A6C4AE-51B0-466F-9447-1DE05EEFEDC4}" type="slidenum">
              <a:rPr lang="fr-CA" smtClean="0"/>
              <a:t>38</a:t>
            </a:fld>
            <a:endParaRPr lang="fr-CA"/>
          </a:p>
        </p:txBody>
      </p:sp>
    </p:spTree>
    <p:extLst>
      <p:ext uri="{BB962C8B-B14F-4D97-AF65-F5344CB8AC3E}">
        <p14:creationId xmlns:p14="http://schemas.microsoft.com/office/powerpoint/2010/main" val="22332063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FDE900-6FC2-9CF1-2126-EA648AF203D1}"/>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B6F34847-7BC0-8F47-9DA8-0DE113028A78}"/>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F534BA3B-988D-BDE5-764C-26E7FB0FA379}"/>
              </a:ext>
            </a:extLst>
          </p:cNvPr>
          <p:cNvSpPr>
            <a:spLocks noGrp="1"/>
          </p:cNvSpPr>
          <p:nvPr>
            <p:ph type="body" idx="1"/>
          </p:nvPr>
        </p:nvSpPr>
        <p:spPr/>
        <p:txBody>
          <a:bodyPr/>
          <a:lstStyle/>
          <a:p>
            <a:r>
              <a:rPr lang="fr-CA" i="1" spc="0"/>
              <a:t>Les mandats, profils d’entrée et contextes d’exercice sont très variés</a:t>
            </a:r>
            <a:endParaRPr lang="fr-CA" spc="0"/>
          </a:p>
        </p:txBody>
      </p:sp>
      <p:sp>
        <p:nvSpPr>
          <p:cNvPr id="4" name="Espace réservé du numéro de diapositive 3">
            <a:extLst>
              <a:ext uri="{FF2B5EF4-FFF2-40B4-BE49-F238E27FC236}">
                <a16:creationId xmlns:a16="http://schemas.microsoft.com/office/drawing/2014/main" id="{19B7F1F6-C165-37C5-079E-00970EF96BBF}"/>
              </a:ext>
            </a:extLst>
          </p:cNvPr>
          <p:cNvSpPr>
            <a:spLocks noGrp="1"/>
          </p:cNvSpPr>
          <p:nvPr>
            <p:ph type="sldNum" sz="quarter" idx="5"/>
          </p:nvPr>
        </p:nvSpPr>
        <p:spPr/>
        <p:txBody>
          <a:bodyPr/>
          <a:lstStyle/>
          <a:p>
            <a:fld id="{D6A6C4AE-51B0-466F-9447-1DE05EEFEDC4}" type="slidenum">
              <a:rPr lang="fr-CA" smtClean="0"/>
              <a:t>40</a:t>
            </a:fld>
            <a:endParaRPr lang="fr-CA"/>
          </a:p>
        </p:txBody>
      </p:sp>
    </p:spTree>
    <p:extLst>
      <p:ext uri="{BB962C8B-B14F-4D97-AF65-F5344CB8AC3E}">
        <p14:creationId xmlns:p14="http://schemas.microsoft.com/office/powerpoint/2010/main" val="314570226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5E3FEC-0C39-AEE0-FBF3-3964E4FF0200}"/>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C1C776F4-D3C9-A398-E655-881CB8117474}"/>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66B0A7B8-FC1B-5726-B244-8F0AD14A330B}"/>
              </a:ext>
            </a:extLst>
          </p:cNvPr>
          <p:cNvSpPr>
            <a:spLocks noGrp="1"/>
          </p:cNvSpPr>
          <p:nvPr>
            <p:ph type="body" idx="1"/>
          </p:nvPr>
        </p:nvSpPr>
        <p:spPr/>
        <p:txBody>
          <a:bodyPr/>
          <a:lstStyle/>
          <a:p>
            <a:r>
              <a:rPr lang="fr-CA" i="1" spc="0"/>
              <a:t>Les mandats, profils d’entrée et contextes d’exercice sont très variés</a:t>
            </a:r>
            <a:endParaRPr lang="fr-CA" spc="0"/>
          </a:p>
        </p:txBody>
      </p:sp>
      <p:sp>
        <p:nvSpPr>
          <p:cNvPr id="4" name="Espace réservé du numéro de diapositive 3">
            <a:extLst>
              <a:ext uri="{FF2B5EF4-FFF2-40B4-BE49-F238E27FC236}">
                <a16:creationId xmlns:a16="http://schemas.microsoft.com/office/drawing/2014/main" id="{4D4A961D-EA8E-5586-6CCE-54409D42A261}"/>
              </a:ext>
            </a:extLst>
          </p:cNvPr>
          <p:cNvSpPr>
            <a:spLocks noGrp="1"/>
          </p:cNvSpPr>
          <p:nvPr>
            <p:ph type="sldNum" sz="quarter" idx="5"/>
          </p:nvPr>
        </p:nvSpPr>
        <p:spPr/>
        <p:txBody>
          <a:bodyPr/>
          <a:lstStyle/>
          <a:p>
            <a:fld id="{D6A6C4AE-51B0-466F-9447-1DE05EEFEDC4}" type="slidenum">
              <a:rPr lang="fr-CA" smtClean="0"/>
              <a:t>43</a:t>
            </a:fld>
            <a:endParaRPr lang="fr-CA"/>
          </a:p>
        </p:txBody>
      </p:sp>
    </p:spTree>
    <p:extLst>
      <p:ext uri="{BB962C8B-B14F-4D97-AF65-F5344CB8AC3E}">
        <p14:creationId xmlns:p14="http://schemas.microsoft.com/office/powerpoint/2010/main" val="37303686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CA" sz="1200" spc="0"/>
              <a:t>Définie comme une capacité mesurable, évolutive et transférable à mobiliser un ensemble de ressources (savoirs, savoir-faire, savoir-être) et à les organiser selon différentes combinatoires adaptées aux situations professionnelles (Tardif, Le Boterf, Perrenoud).</a:t>
            </a:r>
          </a:p>
          <a:p>
            <a:endParaRPr lang="fr-CA" spc="0"/>
          </a:p>
        </p:txBody>
      </p:sp>
      <p:sp>
        <p:nvSpPr>
          <p:cNvPr id="4" name="Espace réservé du numéro de diapositive 3"/>
          <p:cNvSpPr>
            <a:spLocks noGrp="1"/>
          </p:cNvSpPr>
          <p:nvPr>
            <p:ph type="sldNum" sz="quarter" idx="5"/>
          </p:nvPr>
        </p:nvSpPr>
        <p:spPr/>
        <p:txBody>
          <a:bodyPr/>
          <a:lstStyle/>
          <a:p>
            <a:fld id="{D6A6C4AE-51B0-466F-9447-1DE05EEFEDC4}" type="slidenum">
              <a:rPr lang="fr-CA" smtClean="0"/>
              <a:t>11</a:t>
            </a:fld>
            <a:endParaRPr lang="fr-CA"/>
          </a:p>
        </p:txBody>
      </p:sp>
    </p:spTree>
    <p:extLst>
      <p:ext uri="{BB962C8B-B14F-4D97-AF65-F5344CB8AC3E}">
        <p14:creationId xmlns:p14="http://schemas.microsoft.com/office/powerpoint/2010/main" val="4943264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35CE32-5BFA-AFD6-11BB-CF2DC6000CA5}"/>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599069F3-2A7B-9B54-62E4-368CC0B71012}"/>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256C24E0-75C9-227F-C9BC-8BC1E72CB7F5}"/>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CA" sz="1200" spc="0"/>
              <a:t>Définie comme une capacité mesurable, évolutive et transférable à mobiliser un ensemble de ressources (savoirs, savoir-faire, savoir-être) et à les organiser selon différentes combinatoires adaptées aux situations professionnelles (Tardif, Le Boterf, Perrenoud).</a:t>
            </a:r>
          </a:p>
          <a:p>
            <a:endParaRPr lang="fr-CA" spc="0"/>
          </a:p>
        </p:txBody>
      </p:sp>
      <p:sp>
        <p:nvSpPr>
          <p:cNvPr id="4" name="Espace réservé du numéro de diapositive 3">
            <a:extLst>
              <a:ext uri="{FF2B5EF4-FFF2-40B4-BE49-F238E27FC236}">
                <a16:creationId xmlns:a16="http://schemas.microsoft.com/office/drawing/2014/main" id="{050D95CB-FEA9-E3CF-56B4-3E63A81E677E}"/>
              </a:ext>
            </a:extLst>
          </p:cNvPr>
          <p:cNvSpPr>
            <a:spLocks noGrp="1"/>
          </p:cNvSpPr>
          <p:nvPr>
            <p:ph type="sldNum" sz="quarter" idx="5"/>
          </p:nvPr>
        </p:nvSpPr>
        <p:spPr/>
        <p:txBody>
          <a:bodyPr/>
          <a:lstStyle/>
          <a:p>
            <a:fld id="{D6A6C4AE-51B0-466F-9447-1DE05EEFEDC4}" type="slidenum">
              <a:rPr lang="fr-CA" smtClean="0"/>
              <a:t>12</a:t>
            </a:fld>
            <a:endParaRPr lang="fr-CA"/>
          </a:p>
        </p:txBody>
      </p:sp>
    </p:spTree>
    <p:extLst>
      <p:ext uri="{BB962C8B-B14F-4D97-AF65-F5344CB8AC3E}">
        <p14:creationId xmlns:p14="http://schemas.microsoft.com/office/powerpoint/2010/main" val="36852575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28F4A3-64CC-41E3-844A-BA3C071A8CBE}"/>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6FA63EBB-83C1-B51F-2012-E5AB48056F6D}"/>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1EC9E88F-2736-938E-374B-AD13BF607153}"/>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CA" sz="1200" spc="0"/>
              <a:t>Définie comme une capacité mesurable, évolutive et transférable à mobiliser un ensemble de ressources (savoirs, savoir-faire, savoir-être) et à les organiser selon différentes combinatoires adaptées aux situations professionnelles (Tardif, Le Boterf, Perrenoud).</a:t>
            </a:r>
          </a:p>
          <a:p>
            <a:endParaRPr lang="fr-CA" spc="0"/>
          </a:p>
        </p:txBody>
      </p:sp>
      <p:sp>
        <p:nvSpPr>
          <p:cNvPr id="4" name="Espace réservé du numéro de diapositive 3">
            <a:extLst>
              <a:ext uri="{FF2B5EF4-FFF2-40B4-BE49-F238E27FC236}">
                <a16:creationId xmlns:a16="http://schemas.microsoft.com/office/drawing/2014/main" id="{9534C01C-2581-5891-4C06-131D7F7F17D4}"/>
              </a:ext>
            </a:extLst>
          </p:cNvPr>
          <p:cNvSpPr>
            <a:spLocks noGrp="1"/>
          </p:cNvSpPr>
          <p:nvPr>
            <p:ph type="sldNum" sz="quarter" idx="5"/>
          </p:nvPr>
        </p:nvSpPr>
        <p:spPr/>
        <p:txBody>
          <a:bodyPr/>
          <a:lstStyle/>
          <a:p>
            <a:fld id="{D6A6C4AE-51B0-466F-9447-1DE05EEFEDC4}" type="slidenum">
              <a:rPr lang="fr-CA" smtClean="0"/>
              <a:t>21</a:t>
            </a:fld>
            <a:endParaRPr lang="fr-CA"/>
          </a:p>
        </p:txBody>
      </p:sp>
    </p:spTree>
    <p:extLst>
      <p:ext uri="{BB962C8B-B14F-4D97-AF65-F5344CB8AC3E}">
        <p14:creationId xmlns:p14="http://schemas.microsoft.com/office/powerpoint/2010/main" val="3298359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5C1068-DA31-971A-08A9-FF44482D8B6A}"/>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49975178-B200-F5D1-E462-5A7677F77B21}"/>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04B45573-9E28-279F-2FB4-5AF8DE37F96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CA" sz="1200" spc="0"/>
              <a:t>Définie comme une capacité mesurable, évolutive et transférable à mobiliser un ensemble de ressources (savoirs, savoir-faire, savoir-être) et à les organiser selon différentes combinatoires adaptées aux situations professionnelles (Tardif, Le Boterf, Perrenoud).</a:t>
            </a:r>
          </a:p>
          <a:p>
            <a:endParaRPr lang="fr-CA" spc="0"/>
          </a:p>
        </p:txBody>
      </p:sp>
      <p:sp>
        <p:nvSpPr>
          <p:cNvPr id="4" name="Espace réservé du numéro de diapositive 3">
            <a:extLst>
              <a:ext uri="{FF2B5EF4-FFF2-40B4-BE49-F238E27FC236}">
                <a16:creationId xmlns:a16="http://schemas.microsoft.com/office/drawing/2014/main" id="{9C6DBCEB-A42A-92CD-0FFF-0C6A27630AA0}"/>
              </a:ext>
            </a:extLst>
          </p:cNvPr>
          <p:cNvSpPr>
            <a:spLocks noGrp="1"/>
          </p:cNvSpPr>
          <p:nvPr>
            <p:ph type="sldNum" sz="quarter" idx="5"/>
          </p:nvPr>
        </p:nvSpPr>
        <p:spPr/>
        <p:txBody>
          <a:bodyPr/>
          <a:lstStyle/>
          <a:p>
            <a:fld id="{D6A6C4AE-51B0-466F-9447-1DE05EEFEDC4}" type="slidenum">
              <a:rPr lang="fr-CA" smtClean="0"/>
              <a:t>22</a:t>
            </a:fld>
            <a:endParaRPr lang="fr-CA"/>
          </a:p>
        </p:txBody>
      </p:sp>
    </p:spTree>
    <p:extLst>
      <p:ext uri="{BB962C8B-B14F-4D97-AF65-F5344CB8AC3E}">
        <p14:creationId xmlns:p14="http://schemas.microsoft.com/office/powerpoint/2010/main" val="13977437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65124E-2896-A920-BE9F-36D83572897D}"/>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0A2DE199-DC00-1723-3C42-83443B48115E}"/>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C29838A4-559E-1421-B6BA-6662936930F5}"/>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CA" sz="1200" spc="0"/>
              <a:t>Définie comme une capacité mesurable, évolutive et transférable à mobiliser un ensemble de ressources (savoirs, savoir-faire, savoir-être) et à les organiser selon différentes combinatoires adaptées aux situations professionnelles (Tardif, Le Boterf, Perrenoud).</a:t>
            </a:r>
          </a:p>
          <a:p>
            <a:endParaRPr lang="fr-CA" spc="0"/>
          </a:p>
        </p:txBody>
      </p:sp>
      <p:sp>
        <p:nvSpPr>
          <p:cNvPr id="4" name="Espace réservé du numéro de diapositive 3">
            <a:extLst>
              <a:ext uri="{FF2B5EF4-FFF2-40B4-BE49-F238E27FC236}">
                <a16:creationId xmlns:a16="http://schemas.microsoft.com/office/drawing/2014/main" id="{DD9618A4-E5DC-6191-F602-7523C2163289}"/>
              </a:ext>
            </a:extLst>
          </p:cNvPr>
          <p:cNvSpPr>
            <a:spLocks noGrp="1"/>
          </p:cNvSpPr>
          <p:nvPr>
            <p:ph type="sldNum" sz="quarter" idx="5"/>
          </p:nvPr>
        </p:nvSpPr>
        <p:spPr/>
        <p:txBody>
          <a:bodyPr/>
          <a:lstStyle/>
          <a:p>
            <a:fld id="{D6A6C4AE-51B0-466F-9447-1DE05EEFEDC4}" type="slidenum">
              <a:rPr lang="fr-CA" smtClean="0"/>
              <a:t>23</a:t>
            </a:fld>
            <a:endParaRPr lang="fr-CA"/>
          </a:p>
        </p:txBody>
      </p:sp>
    </p:spTree>
    <p:extLst>
      <p:ext uri="{BB962C8B-B14F-4D97-AF65-F5344CB8AC3E}">
        <p14:creationId xmlns:p14="http://schemas.microsoft.com/office/powerpoint/2010/main" val="35944392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CA"/>
              <a:t>Créativité sémantique = pour parvenir à décrire adéquatement des réalités propres aux CPN</a:t>
            </a:r>
          </a:p>
        </p:txBody>
      </p:sp>
      <p:sp>
        <p:nvSpPr>
          <p:cNvPr id="4" name="Espace réservé du numéro de diapositive 3"/>
          <p:cNvSpPr>
            <a:spLocks noGrp="1"/>
          </p:cNvSpPr>
          <p:nvPr>
            <p:ph type="sldNum" sz="quarter" idx="5"/>
          </p:nvPr>
        </p:nvSpPr>
        <p:spPr/>
        <p:txBody>
          <a:bodyPr/>
          <a:lstStyle/>
          <a:p>
            <a:fld id="{D6A6C4AE-51B0-466F-9447-1DE05EEFEDC4}" type="slidenum">
              <a:rPr lang="fr-CA" smtClean="0"/>
              <a:t>24</a:t>
            </a:fld>
            <a:endParaRPr lang="fr-CA"/>
          </a:p>
        </p:txBody>
      </p:sp>
    </p:spTree>
    <p:extLst>
      <p:ext uri="{BB962C8B-B14F-4D97-AF65-F5344CB8AC3E}">
        <p14:creationId xmlns:p14="http://schemas.microsoft.com/office/powerpoint/2010/main" val="37933665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171450" indent="-171450">
              <a:buFontTx/>
              <a:buChar char="-"/>
            </a:pPr>
            <a:r>
              <a:rPr lang="fr-CA" sz="1200" b="0" i="0" kern="1200">
                <a:solidFill>
                  <a:schemeClr val="tx1"/>
                </a:solidFill>
                <a:effectLst/>
                <a:latin typeface="+mn-lt"/>
                <a:ea typeface="+mn-ea"/>
                <a:cs typeface="+mn-cs"/>
              </a:rPr>
              <a:t>Anticiper des potentialités et des enjeux  </a:t>
            </a:r>
          </a:p>
          <a:p>
            <a:pPr marL="171450" indent="-171450">
              <a:buFontTx/>
              <a:buChar char="-"/>
            </a:pPr>
            <a:r>
              <a:rPr lang="fr-CA" sz="1200" b="0" i="0" kern="1200">
                <a:solidFill>
                  <a:schemeClr val="tx1"/>
                </a:solidFill>
                <a:effectLst/>
                <a:latin typeface="+mn-lt"/>
                <a:ea typeface="+mn-ea"/>
                <a:cs typeface="+mn-cs"/>
              </a:rPr>
              <a:t>Assurer une veille technologique et pédagogique  </a:t>
            </a:r>
          </a:p>
          <a:p>
            <a:pPr marL="171450" indent="-171450">
              <a:buFontTx/>
              <a:buChar char="-"/>
            </a:pPr>
            <a:r>
              <a:rPr lang="fr-CA" sz="1200" b="0" i="0" kern="1200">
                <a:solidFill>
                  <a:schemeClr val="tx1"/>
                </a:solidFill>
                <a:effectLst/>
                <a:latin typeface="+mn-lt"/>
                <a:ea typeface="+mn-ea"/>
                <a:cs typeface="+mn-cs"/>
              </a:rPr>
              <a:t>Évaluer le niveau d'autonomie numérique des personnes accompagnées  </a:t>
            </a:r>
          </a:p>
          <a:p>
            <a:pPr marL="171450" indent="-171450">
              <a:buFontTx/>
              <a:buChar char="-"/>
            </a:pPr>
            <a:r>
              <a:rPr lang="fr-CA" sz="1200" b="0" i="0" kern="1200">
                <a:solidFill>
                  <a:schemeClr val="tx1"/>
                </a:solidFill>
                <a:effectLst/>
                <a:latin typeface="+mn-lt"/>
                <a:ea typeface="+mn-ea"/>
                <a:cs typeface="+mn-cs"/>
              </a:rPr>
              <a:t>Explorer systématiquement des outils numériques  </a:t>
            </a:r>
          </a:p>
          <a:p>
            <a:pPr marL="171450" indent="-171450">
              <a:buFontTx/>
              <a:buChar char="-"/>
            </a:pPr>
            <a:r>
              <a:rPr lang="fr-CA" sz="1200" b="0" i="0" kern="1200">
                <a:solidFill>
                  <a:schemeClr val="tx1"/>
                </a:solidFill>
                <a:effectLst/>
                <a:latin typeface="+mn-lt"/>
                <a:ea typeface="+mn-ea"/>
                <a:cs typeface="+mn-cs"/>
              </a:rPr>
              <a:t>Porter un jugement critique sur les outils numériques  </a:t>
            </a:r>
          </a:p>
          <a:p>
            <a:pPr marL="171450" indent="-171450">
              <a:buFontTx/>
              <a:buChar char="-"/>
            </a:pPr>
            <a:r>
              <a:rPr lang="fr-CA" sz="1200" b="0" i="0" kern="1200">
                <a:solidFill>
                  <a:schemeClr val="tx1"/>
                </a:solidFill>
                <a:effectLst/>
                <a:latin typeface="+mn-lt"/>
                <a:ea typeface="+mn-ea"/>
                <a:cs typeface="+mn-cs"/>
              </a:rPr>
              <a:t>Procéder à l'analyse approfondie des besoins  </a:t>
            </a:r>
          </a:p>
          <a:p>
            <a:pPr marL="171450" indent="-171450">
              <a:buFontTx/>
              <a:buChar char="-"/>
            </a:pPr>
            <a:r>
              <a:rPr lang="fr-CA" sz="1200" b="0" i="0" kern="1200">
                <a:solidFill>
                  <a:schemeClr val="tx1"/>
                </a:solidFill>
                <a:effectLst/>
                <a:latin typeface="+mn-lt"/>
                <a:ea typeface="+mn-ea"/>
                <a:cs typeface="+mn-cs"/>
              </a:rPr>
              <a:t>Traiter et analyser des données  </a:t>
            </a:r>
          </a:p>
        </p:txBody>
      </p:sp>
      <p:sp>
        <p:nvSpPr>
          <p:cNvPr id="4" name="Espace réservé du numéro de diapositive 3"/>
          <p:cNvSpPr>
            <a:spLocks noGrp="1"/>
          </p:cNvSpPr>
          <p:nvPr>
            <p:ph type="sldNum" sz="quarter" idx="5"/>
          </p:nvPr>
        </p:nvSpPr>
        <p:spPr/>
        <p:txBody>
          <a:bodyPr/>
          <a:lstStyle/>
          <a:p>
            <a:fld id="{D6A6C4AE-51B0-466F-9447-1DE05EEFEDC4}" type="slidenum">
              <a:rPr lang="fr-CA" smtClean="0"/>
              <a:t>25</a:t>
            </a:fld>
            <a:endParaRPr lang="fr-CA"/>
          </a:p>
        </p:txBody>
      </p:sp>
    </p:spTree>
    <p:extLst>
      <p:ext uri="{BB962C8B-B14F-4D97-AF65-F5344CB8AC3E}">
        <p14:creationId xmlns:p14="http://schemas.microsoft.com/office/powerpoint/2010/main" val="16588604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76BFB98-06E2-330B-6ED6-C0DD0BB4218D}"/>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endParaRPr lang="fr-CA"/>
          </a:p>
        </p:txBody>
      </p:sp>
      <p:sp>
        <p:nvSpPr>
          <p:cNvPr id="3" name="Sous-titre 2">
            <a:extLst>
              <a:ext uri="{FF2B5EF4-FFF2-40B4-BE49-F238E27FC236}">
                <a16:creationId xmlns:a16="http://schemas.microsoft.com/office/drawing/2014/main" id="{9029A1A1-1300-80FC-14B1-ACF7FCA3036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endParaRPr lang="fr-CA"/>
          </a:p>
        </p:txBody>
      </p:sp>
      <p:sp>
        <p:nvSpPr>
          <p:cNvPr id="4" name="Espace réservé de la date 3">
            <a:extLst>
              <a:ext uri="{FF2B5EF4-FFF2-40B4-BE49-F238E27FC236}">
                <a16:creationId xmlns:a16="http://schemas.microsoft.com/office/drawing/2014/main" id="{07A5DA1F-7DBE-54C2-FB41-F90F768D8EF7}"/>
              </a:ext>
            </a:extLst>
          </p:cNvPr>
          <p:cNvSpPr>
            <a:spLocks noGrp="1"/>
          </p:cNvSpPr>
          <p:nvPr>
            <p:ph type="dt" sz="half" idx="10"/>
          </p:nvPr>
        </p:nvSpPr>
        <p:spPr/>
        <p:txBody>
          <a:bodyPr/>
          <a:lstStyle/>
          <a:p>
            <a:fld id="{30FBD693-DF9C-432C-B4EB-5BAF2737BBBD}" type="datetimeFigureOut">
              <a:rPr lang="fr-CA" smtClean="0"/>
              <a:t>2026-05-11</a:t>
            </a:fld>
            <a:endParaRPr lang="fr-CA"/>
          </a:p>
        </p:txBody>
      </p:sp>
      <p:sp>
        <p:nvSpPr>
          <p:cNvPr id="5" name="Espace réservé du pied de page 4">
            <a:extLst>
              <a:ext uri="{FF2B5EF4-FFF2-40B4-BE49-F238E27FC236}">
                <a16:creationId xmlns:a16="http://schemas.microsoft.com/office/drawing/2014/main" id="{9CA7C4CA-E2F4-6DE9-1B28-DBFA825B5E19}"/>
              </a:ext>
            </a:extLst>
          </p:cNvPr>
          <p:cNvSpPr>
            <a:spLocks noGrp="1"/>
          </p:cNvSpPr>
          <p:nvPr>
            <p:ph type="ftr" sz="quarter" idx="11"/>
          </p:nvPr>
        </p:nvSpPr>
        <p:spPr/>
        <p:txBody>
          <a:bodyPr/>
          <a:lstStyle/>
          <a:p>
            <a:endParaRPr lang="fr-CA"/>
          </a:p>
        </p:txBody>
      </p:sp>
      <p:sp>
        <p:nvSpPr>
          <p:cNvPr id="6" name="Espace réservé du numéro de diapositive 5">
            <a:extLst>
              <a:ext uri="{FF2B5EF4-FFF2-40B4-BE49-F238E27FC236}">
                <a16:creationId xmlns:a16="http://schemas.microsoft.com/office/drawing/2014/main" id="{3EB041F6-CC78-F186-BD76-A7A9465976DD}"/>
              </a:ext>
            </a:extLst>
          </p:cNvPr>
          <p:cNvSpPr>
            <a:spLocks noGrp="1"/>
          </p:cNvSpPr>
          <p:nvPr>
            <p:ph type="sldNum" sz="quarter" idx="12"/>
          </p:nvPr>
        </p:nvSpPr>
        <p:spPr/>
        <p:txBody>
          <a:bodyPr/>
          <a:lstStyle/>
          <a:p>
            <a:fld id="{58F81F7D-A5DE-4EB6-8D33-20F959CCC632}" type="slidenum">
              <a:rPr lang="fr-CA" smtClean="0"/>
              <a:t>‹N°›</a:t>
            </a:fld>
            <a:endParaRPr lang="fr-CA"/>
          </a:p>
        </p:txBody>
      </p:sp>
    </p:spTree>
    <p:extLst>
      <p:ext uri="{BB962C8B-B14F-4D97-AF65-F5344CB8AC3E}">
        <p14:creationId xmlns:p14="http://schemas.microsoft.com/office/powerpoint/2010/main" val="20401559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B6B70DC-03A3-5107-314E-1F1B6617AB05}"/>
              </a:ext>
            </a:extLst>
          </p:cNvPr>
          <p:cNvSpPr>
            <a:spLocks noGrp="1"/>
          </p:cNvSpPr>
          <p:nvPr>
            <p:ph type="title"/>
          </p:nvPr>
        </p:nvSpPr>
        <p:spPr/>
        <p:txBody>
          <a:bodyPr/>
          <a:lstStyle/>
          <a:p>
            <a:r>
              <a:rPr lang="fr-FR"/>
              <a:t>Modifiez le style du titre</a:t>
            </a:r>
            <a:endParaRPr lang="fr-CA"/>
          </a:p>
        </p:txBody>
      </p:sp>
      <p:sp>
        <p:nvSpPr>
          <p:cNvPr id="3" name="Espace réservé du texte vertical 2">
            <a:extLst>
              <a:ext uri="{FF2B5EF4-FFF2-40B4-BE49-F238E27FC236}">
                <a16:creationId xmlns:a16="http://schemas.microsoft.com/office/drawing/2014/main" id="{14A462F3-99EF-EC1B-74A8-9D63058C7C3B}"/>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A"/>
          </a:p>
        </p:txBody>
      </p:sp>
      <p:sp>
        <p:nvSpPr>
          <p:cNvPr id="4" name="Espace réservé de la date 3">
            <a:extLst>
              <a:ext uri="{FF2B5EF4-FFF2-40B4-BE49-F238E27FC236}">
                <a16:creationId xmlns:a16="http://schemas.microsoft.com/office/drawing/2014/main" id="{5779E730-3429-A06D-FE0C-E92662245916}"/>
              </a:ext>
            </a:extLst>
          </p:cNvPr>
          <p:cNvSpPr>
            <a:spLocks noGrp="1"/>
          </p:cNvSpPr>
          <p:nvPr>
            <p:ph type="dt" sz="half" idx="10"/>
          </p:nvPr>
        </p:nvSpPr>
        <p:spPr/>
        <p:txBody>
          <a:bodyPr/>
          <a:lstStyle/>
          <a:p>
            <a:fld id="{30FBD693-DF9C-432C-B4EB-5BAF2737BBBD}" type="datetimeFigureOut">
              <a:rPr lang="fr-CA" smtClean="0"/>
              <a:t>2026-05-11</a:t>
            </a:fld>
            <a:endParaRPr lang="fr-CA"/>
          </a:p>
        </p:txBody>
      </p:sp>
      <p:sp>
        <p:nvSpPr>
          <p:cNvPr id="5" name="Espace réservé du pied de page 4">
            <a:extLst>
              <a:ext uri="{FF2B5EF4-FFF2-40B4-BE49-F238E27FC236}">
                <a16:creationId xmlns:a16="http://schemas.microsoft.com/office/drawing/2014/main" id="{9640DCB9-1AA0-4B63-B798-10945C7FC099}"/>
              </a:ext>
            </a:extLst>
          </p:cNvPr>
          <p:cNvSpPr>
            <a:spLocks noGrp="1"/>
          </p:cNvSpPr>
          <p:nvPr>
            <p:ph type="ftr" sz="quarter" idx="11"/>
          </p:nvPr>
        </p:nvSpPr>
        <p:spPr/>
        <p:txBody>
          <a:bodyPr/>
          <a:lstStyle/>
          <a:p>
            <a:endParaRPr lang="fr-CA"/>
          </a:p>
        </p:txBody>
      </p:sp>
      <p:sp>
        <p:nvSpPr>
          <p:cNvPr id="6" name="Espace réservé du numéro de diapositive 5">
            <a:extLst>
              <a:ext uri="{FF2B5EF4-FFF2-40B4-BE49-F238E27FC236}">
                <a16:creationId xmlns:a16="http://schemas.microsoft.com/office/drawing/2014/main" id="{86E855E9-3DEC-0EA2-E2AD-3FF4F54A21C6}"/>
              </a:ext>
            </a:extLst>
          </p:cNvPr>
          <p:cNvSpPr>
            <a:spLocks noGrp="1"/>
          </p:cNvSpPr>
          <p:nvPr>
            <p:ph type="sldNum" sz="quarter" idx="12"/>
          </p:nvPr>
        </p:nvSpPr>
        <p:spPr/>
        <p:txBody>
          <a:bodyPr/>
          <a:lstStyle/>
          <a:p>
            <a:fld id="{58F81F7D-A5DE-4EB6-8D33-20F959CCC632}" type="slidenum">
              <a:rPr lang="fr-CA" smtClean="0"/>
              <a:t>‹N°›</a:t>
            </a:fld>
            <a:endParaRPr lang="fr-CA"/>
          </a:p>
        </p:txBody>
      </p:sp>
    </p:spTree>
    <p:extLst>
      <p:ext uri="{BB962C8B-B14F-4D97-AF65-F5344CB8AC3E}">
        <p14:creationId xmlns:p14="http://schemas.microsoft.com/office/powerpoint/2010/main" val="24269415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7361739E-46A4-E426-8AD8-37F7503D7410}"/>
              </a:ext>
            </a:extLst>
          </p:cNvPr>
          <p:cNvSpPr>
            <a:spLocks noGrp="1"/>
          </p:cNvSpPr>
          <p:nvPr>
            <p:ph type="title" orient="vert"/>
          </p:nvPr>
        </p:nvSpPr>
        <p:spPr>
          <a:xfrm>
            <a:off x="8724900" y="365125"/>
            <a:ext cx="2628900" cy="5811838"/>
          </a:xfrm>
        </p:spPr>
        <p:txBody>
          <a:bodyPr vert="eaVert"/>
          <a:lstStyle/>
          <a:p>
            <a:r>
              <a:rPr lang="fr-FR"/>
              <a:t>Modifiez le style du titre</a:t>
            </a:r>
            <a:endParaRPr lang="fr-CA"/>
          </a:p>
        </p:txBody>
      </p:sp>
      <p:sp>
        <p:nvSpPr>
          <p:cNvPr id="3" name="Espace réservé du texte vertical 2">
            <a:extLst>
              <a:ext uri="{FF2B5EF4-FFF2-40B4-BE49-F238E27FC236}">
                <a16:creationId xmlns:a16="http://schemas.microsoft.com/office/drawing/2014/main" id="{05C841DE-EEEE-904B-391A-52908C9990A9}"/>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A"/>
          </a:p>
        </p:txBody>
      </p:sp>
      <p:sp>
        <p:nvSpPr>
          <p:cNvPr id="4" name="Espace réservé de la date 3">
            <a:extLst>
              <a:ext uri="{FF2B5EF4-FFF2-40B4-BE49-F238E27FC236}">
                <a16:creationId xmlns:a16="http://schemas.microsoft.com/office/drawing/2014/main" id="{886D2720-6680-142F-28C3-59360E3460BF}"/>
              </a:ext>
            </a:extLst>
          </p:cNvPr>
          <p:cNvSpPr>
            <a:spLocks noGrp="1"/>
          </p:cNvSpPr>
          <p:nvPr>
            <p:ph type="dt" sz="half" idx="10"/>
          </p:nvPr>
        </p:nvSpPr>
        <p:spPr/>
        <p:txBody>
          <a:bodyPr/>
          <a:lstStyle/>
          <a:p>
            <a:fld id="{30FBD693-DF9C-432C-B4EB-5BAF2737BBBD}" type="datetimeFigureOut">
              <a:rPr lang="fr-CA" smtClean="0"/>
              <a:t>2026-05-11</a:t>
            </a:fld>
            <a:endParaRPr lang="fr-CA"/>
          </a:p>
        </p:txBody>
      </p:sp>
      <p:sp>
        <p:nvSpPr>
          <p:cNvPr id="5" name="Espace réservé du pied de page 4">
            <a:extLst>
              <a:ext uri="{FF2B5EF4-FFF2-40B4-BE49-F238E27FC236}">
                <a16:creationId xmlns:a16="http://schemas.microsoft.com/office/drawing/2014/main" id="{EC54BEB9-961F-7952-6F36-A35563D99D6A}"/>
              </a:ext>
            </a:extLst>
          </p:cNvPr>
          <p:cNvSpPr>
            <a:spLocks noGrp="1"/>
          </p:cNvSpPr>
          <p:nvPr>
            <p:ph type="ftr" sz="quarter" idx="11"/>
          </p:nvPr>
        </p:nvSpPr>
        <p:spPr/>
        <p:txBody>
          <a:bodyPr/>
          <a:lstStyle/>
          <a:p>
            <a:endParaRPr lang="fr-CA"/>
          </a:p>
        </p:txBody>
      </p:sp>
      <p:sp>
        <p:nvSpPr>
          <p:cNvPr id="6" name="Espace réservé du numéro de diapositive 5">
            <a:extLst>
              <a:ext uri="{FF2B5EF4-FFF2-40B4-BE49-F238E27FC236}">
                <a16:creationId xmlns:a16="http://schemas.microsoft.com/office/drawing/2014/main" id="{5E5C7ED6-7E56-D7B4-6FF1-ECA5510DB6BD}"/>
              </a:ext>
            </a:extLst>
          </p:cNvPr>
          <p:cNvSpPr>
            <a:spLocks noGrp="1"/>
          </p:cNvSpPr>
          <p:nvPr>
            <p:ph type="sldNum" sz="quarter" idx="12"/>
          </p:nvPr>
        </p:nvSpPr>
        <p:spPr/>
        <p:txBody>
          <a:bodyPr/>
          <a:lstStyle/>
          <a:p>
            <a:fld id="{58F81F7D-A5DE-4EB6-8D33-20F959CCC632}" type="slidenum">
              <a:rPr lang="fr-CA" smtClean="0"/>
              <a:t>‹N°›</a:t>
            </a:fld>
            <a:endParaRPr lang="fr-CA"/>
          </a:p>
        </p:txBody>
      </p:sp>
    </p:spTree>
    <p:extLst>
      <p:ext uri="{BB962C8B-B14F-4D97-AF65-F5344CB8AC3E}">
        <p14:creationId xmlns:p14="http://schemas.microsoft.com/office/powerpoint/2010/main" val="9226503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9BB84CE-95F6-B3B9-5002-C44449B4EE8B}"/>
              </a:ext>
            </a:extLst>
          </p:cNvPr>
          <p:cNvSpPr>
            <a:spLocks noGrp="1"/>
          </p:cNvSpPr>
          <p:nvPr>
            <p:ph type="title"/>
          </p:nvPr>
        </p:nvSpPr>
        <p:spPr/>
        <p:txBody>
          <a:bodyPr/>
          <a:lstStyle>
            <a:lvl1pPr>
              <a:defRPr>
                <a:latin typeface="Congenial" panose="02000503040000020004" pitchFamily="2" charset="0"/>
              </a:defRPr>
            </a:lvl1pPr>
          </a:lstStyle>
          <a:p>
            <a:r>
              <a:rPr lang="fr-FR"/>
              <a:t>Modifiez le style du titre</a:t>
            </a:r>
            <a:endParaRPr lang="fr-CA"/>
          </a:p>
        </p:txBody>
      </p:sp>
      <p:sp>
        <p:nvSpPr>
          <p:cNvPr id="3" name="Espace réservé du contenu 2">
            <a:extLst>
              <a:ext uri="{FF2B5EF4-FFF2-40B4-BE49-F238E27FC236}">
                <a16:creationId xmlns:a16="http://schemas.microsoft.com/office/drawing/2014/main" id="{8C62745B-0C8F-B6AA-8FCB-107127F8C051}"/>
              </a:ext>
            </a:extLst>
          </p:cNvPr>
          <p:cNvSpPr>
            <a:spLocks noGrp="1"/>
          </p:cNvSpPr>
          <p:nvPr>
            <p:ph idx="1"/>
          </p:nvPr>
        </p:nvSpPr>
        <p:spPr/>
        <p:txBody>
          <a:bodyPr/>
          <a:lstStyle>
            <a:lvl1pPr>
              <a:defRPr>
                <a:latin typeface="Congenial" panose="02000503040000020004" pitchFamily="2" charset="0"/>
              </a:defRPr>
            </a:lvl1pPr>
            <a:lvl2pPr>
              <a:defRPr>
                <a:latin typeface="Congenial" panose="02000503040000020004" pitchFamily="2" charset="0"/>
              </a:defRPr>
            </a:lvl2pPr>
            <a:lvl3pPr>
              <a:defRPr>
                <a:latin typeface="Congenial" panose="02000503040000020004" pitchFamily="2" charset="0"/>
              </a:defRPr>
            </a:lvl3pPr>
            <a:lvl4pPr>
              <a:defRPr>
                <a:latin typeface="Congenial" panose="02000503040000020004" pitchFamily="2" charset="0"/>
              </a:defRPr>
            </a:lvl4pPr>
            <a:lvl5pPr>
              <a:defRPr>
                <a:latin typeface="Congenial" panose="02000503040000020004" pitchFamily="2" charset="0"/>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A"/>
          </a:p>
        </p:txBody>
      </p:sp>
      <p:sp>
        <p:nvSpPr>
          <p:cNvPr id="4" name="Espace réservé de la date 3">
            <a:extLst>
              <a:ext uri="{FF2B5EF4-FFF2-40B4-BE49-F238E27FC236}">
                <a16:creationId xmlns:a16="http://schemas.microsoft.com/office/drawing/2014/main" id="{402B9A71-EE50-11B0-28B3-D962A90E123E}"/>
              </a:ext>
            </a:extLst>
          </p:cNvPr>
          <p:cNvSpPr>
            <a:spLocks noGrp="1"/>
          </p:cNvSpPr>
          <p:nvPr>
            <p:ph type="dt" sz="half" idx="10"/>
          </p:nvPr>
        </p:nvSpPr>
        <p:spPr/>
        <p:txBody>
          <a:bodyPr/>
          <a:lstStyle/>
          <a:p>
            <a:fld id="{30FBD693-DF9C-432C-B4EB-5BAF2737BBBD}" type="datetimeFigureOut">
              <a:rPr lang="fr-CA" smtClean="0"/>
              <a:t>2026-05-11</a:t>
            </a:fld>
            <a:endParaRPr lang="fr-CA"/>
          </a:p>
        </p:txBody>
      </p:sp>
      <p:sp>
        <p:nvSpPr>
          <p:cNvPr id="5" name="Espace réservé du pied de page 4">
            <a:extLst>
              <a:ext uri="{FF2B5EF4-FFF2-40B4-BE49-F238E27FC236}">
                <a16:creationId xmlns:a16="http://schemas.microsoft.com/office/drawing/2014/main" id="{EA4D8D5C-1EFD-ADDA-2890-56348BD252C6}"/>
              </a:ext>
            </a:extLst>
          </p:cNvPr>
          <p:cNvSpPr>
            <a:spLocks noGrp="1"/>
          </p:cNvSpPr>
          <p:nvPr>
            <p:ph type="ftr" sz="quarter" idx="11"/>
          </p:nvPr>
        </p:nvSpPr>
        <p:spPr/>
        <p:txBody>
          <a:bodyPr/>
          <a:lstStyle/>
          <a:p>
            <a:endParaRPr lang="fr-CA"/>
          </a:p>
        </p:txBody>
      </p:sp>
      <p:sp>
        <p:nvSpPr>
          <p:cNvPr id="6" name="Espace réservé du numéro de diapositive 5">
            <a:extLst>
              <a:ext uri="{FF2B5EF4-FFF2-40B4-BE49-F238E27FC236}">
                <a16:creationId xmlns:a16="http://schemas.microsoft.com/office/drawing/2014/main" id="{B8A25675-2AA0-92FF-C8DA-9B2940D84529}"/>
              </a:ext>
            </a:extLst>
          </p:cNvPr>
          <p:cNvSpPr>
            <a:spLocks noGrp="1"/>
          </p:cNvSpPr>
          <p:nvPr>
            <p:ph type="sldNum" sz="quarter" idx="12"/>
          </p:nvPr>
        </p:nvSpPr>
        <p:spPr/>
        <p:txBody>
          <a:bodyPr/>
          <a:lstStyle/>
          <a:p>
            <a:fld id="{58F81F7D-A5DE-4EB6-8D33-20F959CCC632}" type="slidenum">
              <a:rPr lang="fr-CA" smtClean="0"/>
              <a:t>‹N°›</a:t>
            </a:fld>
            <a:endParaRPr lang="fr-CA"/>
          </a:p>
        </p:txBody>
      </p:sp>
    </p:spTree>
    <p:extLst>
      <p:ext uri="{BB962C8B-B14F-4D97-AF65-F5344CB8AC3E}">
        <p14:creationId xmlns:p14="http://schemas.microsoft.com/office/powerpoint/2010/main" val="1577944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2F756A9-BA53-9E50-7079-982A61A1C9B9}"/>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endParaRPr lang="fr-CA"/>
          </a:p>
        </p:txBody>
      </p:sp>
      <p:sp>
        <p:nvSpPr>
          <p:cNvPr id="3" name="Espace réservé du texte 2">
            <a:extLst>
              <a:ext uri="{FF2B5EF4-FFF2-40B4-BE49-F238E27FC236}">
                <a16:creationId xmlns:a16="http://schemas.microsoft.com/office/drawing/2014/main" id="{D0857E25-29C9-73AA-9714-C5093A9C8D91}"/>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21508CA3-02F9-6499-A740-804535555148}"/>
              </a:ext>
            </a:extLst>
          </p:cNvPr>
          <p:cNvSpPr>
            <a:spLocks noGrp="1"/>
          </p:cNvSpPr>
          <p:nvPr>
            <p:ph type="dt" sz="half" idx="10"/>
          </p:nvPr>
        </p:nvSpPr>
        <p:spPr/>
        <p:txBody>
          <a:bodyPr/>
          <a:lstStyle/>
          <a:p>
            <a:fld id="{30FBD693-DF9C-432C-B4EB-5BAF2737BBBD}" type="datetimeFigureOut">
              <a:rPr lang="fr-CA" smtClean="0"/>
              <a:t>2026-05-11</a:t>
            </a:fld>
            <a:endParaRPr lang="fr-CA"/>
          </a:p>
        </p:txBody>
      </p:sp>
      <p:sp>
        <p:nvSpPr>
          <p:cNvPr id="5" name="Espace réservé du pied de page 4">
            <a:extLst>
              <a:ext uri="{FF2B5EF4-FFF2-40B4-BE49-F238E27FC236}">
                <a16:creationId xmlns:a16="http://schemas.microsoft.com/office/drawing/2014/main" id="{D480A5D6-385D-68DA-C190-3A465FB93B26}"/>
              </a:ext>
            </a:extLst>
          </p:cNvPr>
          <p:cNvSpPr>
            <a:spLocks noGrp="1"/>
          </p:cNvSpPr>
          <p:nvPr>
            <p:ph type="ftr" sz="quarter" idx="11"/>
          </p:nvPr>
        </p:nvSpPr>
        <p:spPr/>
        <p:txBody>
          <a:bodyPr/>
          <a:lstStyle/>
          <a:p>
            <a:endParaRPr lang="fr-CA"/>
          </a:p>
        </p:txBody>
      </p:sp>
      <p:sp>
        <p:nvSpPr>
          <p:cNvPr id="6" name="Espace réservé du numéro de diapositive 5">
            <a:extLst>
              <a:ext uri="{FF2B5EF4-FFF2-40B4-BE49-F238E27FC236}">
                <a16:creationId xmlns:a16="http://schemas.microsoft.com/office/drawing/2014/main" id="{4CD9EBD5-CD1E-C286-0AF3-6BE5E647DE07}"/>
              </a:ext>
            </a:extLst>
          </p:cNvPr>
          <p:cNvSpPr>
            <a:spLocks noGrp="1"/>
          </p:cNvSpPr>
          <p:nvPr>
            <p:ph type="sldNum" sz="quarter" idx="12"/>
          </p:nvPr>
        </p:nvSpPr>
        <p:spPr/>
        <p:txBody>
          <a:bodyPr/>
          <a:lstStyle/>
          <a:p>
            <a:fld id="{58F81F7D-A5DE-4EB6-8D33-20F959CCC632}" type="slidenum">
              <a:rPr lang="fr-CA" smtClean="0"/>
              <a:t>‹N°›</a:t>
            </a:fld>
            <a:endParaRPr lang="fr-CA"/>
          </a:p>
        </p:txBody>
      </p:sp>
    </p:spTree>
    <p:extLst>
      <p:ext uri="{BB962C8B-B14F-4D97-AF65-F5344CB8AC3E}">
        <p14:creationId xmlns:p14="http://schemas.microsoft.com/office/powerpoint/2010/main" val="13555009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FB7D437-B5F9-AF6F-8E6B-FF5C9C3D09EE}"/>
              </a:ext>
            </a:extLst>
          </p:cNvPr>
          <p:cNvSpPr>
            <a:spLocks noGrp="1"/>
          </p:cNvSpPr>
          <p:nvPr>
            <p:ph type="title"/>
          </p:nvPr>
        </p:nvSpPr>
        <p:spPr/>
        <p:txBody>
          <a:bodyPr/>
          <a:lstStyle/>
          <a:p>
            <a:r>
              <a:rPr lang="fr-FR"/>
              <a:t>Modifiez le style du titre</a:t>
            </a:r>
            <a:endParaRPr lang="fr-CA"/>
          </a:p>
        </p:txBody>
      </p:sp>
      <p:sp>
        <p:nvSpPr>
          <p:cNvPr id="3" name="Espace réservé du contenu 2">
            <a:extLst>
              <a:ext uri="{FF2B5EF4-FFF2-40B4-BE49-F238E27FC236}">
                <a16:creationId xmlns:a16="http://schemas.microsoft.com/office/drawing/2014/main" id="{35325182-7E48-913A-61EE-5EB1AE08EF8D}"/>
              </a:ext>
            </a:extLst>
          </p:cNvPr>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A"/>
          </a:p>
        </p:txBody>
      </p:sp>
      <p:sp>
        <p:nvSpPr>
          <p:cNvPr id="4" name="Espace réservé du contenu 3">
            <a:extLst>
              <a:ext uri="{FF2B5EF4-FFF2-40B4-BE49-F238E27FC236}">
                <a16:creationId xmlns:a16="http://schemas.microsoft.com/office/drawing/2014/main" id="{05657723-C4CB-32C1-3590-EEB642210068}"/>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A"/>
          </a:p>
        </p:txBody>
      </p:sp>
      <p:sp>
        <p:nvSpPr>
          <p:cNvPr id="5" name="Espace réservé de la date 4">
            <a:extLst>
              <a:ext uri="{FF2B5EF4-FFF2-40B4-BE49-F238E27FC236}">
                <a16:creationId xmlns:a16="http://schemas.microsoft.com/office/drawing/2014/main" id="{F1970E76-8E33-A43C-99C1-004E87235922}"/>
              </a:ext>
            </a:extLst>
          </p:cNvPr>
          <p:cNvSpPr>
            <a:spLocks noGrp="1"/>
          </p:cNvSpPr>
          <p:nvPr>
            <p:ph type="dt" sz="half" idx="10"/>
          </p:nvPr>
        </p:nvSpPr>
        <p:spPr/>
        <p:txBody>
          <a:bodyPr/>
          <a:lstStyle/>
          <a:p>
            <a:fld id="{30FBD693-DF9C-432C-B4EB-5BAF2737BBBD}" type="datetimeFigureOut">
              <a:rPr lang="fr-CA" smtClean="0"/>
              <a:t>2026-05-11</a:t>
            </a:fld>
            <a:endParaRPr lang="fr-CA"/>
          </a:p>
        </p:txBody>
      </p:sp>
      <p:sp>
        <p:nvSpPr>
          <p:cNvPr id="6" name="Espace réservé du pied de page 5">
            <a:extLst>
              <a:ext uri="{FF2B5EF4-FFF2-40B4-BE49-F238E27FC236}">
                <a16:creationId xmlns:a16="http://schemas.microsoft.com/office/drawing/2014/main" id="{410BB962-A0CC-C57D-57FB-1C892F153F7B}"/>
              </a:ext>
            </a:extLst>
          </p:cNvPr>
          <p:cNvSpPr>
            <a:spLocks noGrp="1"/>
          </p:cNvSpPr>
          <p:nvPr>
            <p:ph type="ftr" sz="quarter" idx="11"/>
          </p:nvPr>
        </p:nvSpPr>
        <p:spPr/>
        <p:txBody>
          <a:bodyPr/>
          <a:lstStyle/>
          <a:p>
            <a:endParaRPr lang="fr-CA"/>
          </a:p>
        </p:txBody>
      </p:sp>
      <p:sp>
        <p:nvSpPr>
          <p:cNvPr id="7" name="Espace réservé du numéro de diapositive 6">
            <a:extLst>
              <a:ext uri="{FF2B5EF4-FFF2-40B4-BE49-F238E27FC236}">
                <a16:creationId xmlns:a16="http://schemas.microsoft.com/office/drawing/2014/main" id="{64B2DDB4-A090-9FC4-241B-1799CA1548FC}"/>
              </a:ext>
            </a:extLst>
          </p:cNvPr>
          <p:cNvSpPr>
            <a:spLocks noGrp="1"/>
          </p:cNvSpPr>
          <p:nvPr>
            <p:ph type="sldNum" sz="quarter" idx="12"/>
          </p:nvPr>
        </p:nvSpPr>
        <p:spPr/>
        <p:txBody>
          <a:bodyPr/>
          <a:lstStyle/>
          <a:p>
            <a:fld id="{58F81F7D-A5DE-4EB6-8D33-20F959CCC632}" type="slidenum">
              <a:rPr lang="fr-CA" smtClean="0"/>
              <a:t>‹N°›</a:t>
            </a:fld>
            <a:endParaRPr lang="fr-CA"/>
          </a:p>
        </p:txBody>
      </p:sp>
    </p:spTree>
    <p:extLst>
      <p:ext uri="{BB962C8B-B14F-4D97-AF65-F5344CB8AC3E}">
        <p14:creationId xmlns:p14="http://schemas.microsoft.com/office/powerpoint/2010/main" val="39164345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8AB808C-6168-A9CA-208B-68B9777BBA3B}"/>
              </a:ext>
            </a:extLst>
          </p:cNvPr>
          <p:cNvSpPr>
            <a:spLocks noGrp="1"/>
          </p:cNvSpPr>
          <p:nvPr>
            <p:ph type="title"/>
          </p:nvPr>
        </p:nvSpPr>
        <p:spPr>
          <a:xfrm>
            <a:off x="839788" y="365125"/>
            <a:ext cx="10515600" cy="1325563"/>
          </a:xfrm>
        </p:spPr>
        <p:txBody>
          <a:bodyPr/>
          <a:lstStyle/>
          <a:p>
            <a:r>
              <a:rPr lang="fr-FR"/>
              <a:t>Modifiez le style du titre</a:t>
            </a:r>
            <a:endParaRPr lang="fr-CA"/>
          </a:p>
        </p:txBody>
      </p:sp>
      <p:sp>
        <p:nvSpPr>
          <p:cNvPr id="3" name="Espace réservé du texte 2">
            <a:extLst>
              <a:ext uri="{FF2B5EF4-FFF2-40B4-BE49-F238E27FC236}">
                <a16:creationId xmlns:a16="http://schemas.microsoft.com/office/drawing/2014/main" id="{B61C9492-3C07-C822-A68D-A537C5EFA03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ACDF0212-8AB4-8109-8501-7789AF6C3FB8}"/>
              </a:ext>
            </a:extLst>
          </p:cNvPr>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A"/>
          </a:p>
        </p:txBody>
      </p:sp>
      <p:sp>
        <p:nvSpPr>
          <p:cNvPr id="5" name="Espace réservé du texte 4">
            <a:extLst>
              <a:ext uri="{FF2B5EF4-FFF2-40B4-BE49-F238E27FC236}">
                <a16:creationId xmlns:a16="http://schemas.microsoft.com/office/drawing/2014/main" id="{CB0C86EC-754D-5EA3-D1C2-2A84B508D54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7B60EA51-CA5B-7A1C-5665-F09E9240FBF1}"/>
              </a:ext>
            </a:extLst>
          </p:cNvPr>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A"/>
          </a:p>
        </p:txBody>
      </p:sp>
      <p:sp>
        <p:nvSpPr>
          <p:cNvPr id="7" name="Espace réservé de la date 6">
            <a:extLst>
              <a:ext uri="{FF2B5EF4-FFF2-40B4-BE49-F238E27FC236}">
                <a16:creationId xmlns:a16="http://schemas.microsoft.com/office/drawing/2014/main" id="{38AC24E2-EC11-E052-604A-CA6ACAB9ED23}"/>
              </a:ext>
            </a:extLst>
          </p:cNvPr>
          <p:cNvSpPr>
            <a:spLocks noGrp="1"/>
          </p:cNvSpPr>
          <p:nvPr>
            <p:ph type="dt" sz="half" idx="10"/>
          </p:nvPr>
        </p:nvSpPr>
        <p:spPr/>
        <p:txBody>
          <a:bodyPr/>
          <a:lstStyle/>
          <a:p>
            <a:fld id="{30FBD693-DF9C-432C-B4EB-5BAF2737BBBD}" type="datetimeFigureOut">
              <a:rPr lang="fr-CA" smtClean="0"/>
              <a:t>2026-05-11</a:t>
            </a:fld>
            <a:endParaRPr lang="fr-CA"/>
          </a:p>
        </p:txBody>
      </p:sp>
      <p:sp>
        <p:nvSpPr>
          <p:cNvPr id="8" name="Espace réservé du pied de page 7">
            <a:extLst>
              <a:ext uri="{FF2B5EF4-FFF2-40B4-BE49-F238E27FC236}">
                <a16:creationId xmlns:a16="http://schemas.microsoft.com/office/drawing/2014/main" id="{E02AED7A-7873-CB63-E749-1889CD882541}"/>
              </a:ext>
            </a:extLst>
          </p:cNvPr>
          <p:cNvSpPr>
            <a:spLocks noGrp="1"/>
          </p:cNvSpPr>
          <p:nvPr>
            <p:ph type="ftr" sz="quarter" idx="11"/>
          </p:nvPr>
        </p:nvSpPr>
        <p:spPr/>
        <p:txBody>
          <a:bodyPr/>
          <a:lstStyle/>
          <a:p>
            <a:endParaRPr lang="fr-CA"/>
          </a:p>
        </p:txBody>
      </p:sp>
      <p:sp>
        <p:nvSpPr>
          <p:cNvPr id="9" name="Espace réservé du numéro de diapositive 8">
            <a:extLst>
              <a:ext uri="{FF2B5EF4-FFF2-40B4-BE49-F238E27FC236}">
                <a16:creationId xmlns:a16="http://schemas.microsoft.com/office/drawing/2014/main" id="{C3F30628-3B2A-6702-BD97-5ECAE418E8B6}"/>
              </a:ext>
            </a:extLst>
          </p:cNvPr>
          <p:cNvSpPr>
            <a:spLocks noGrp="1"/>
          </p:cNvSpPr>
          <p:nvPr>
            <p:ph type="sldNum" sz="quarter" idx="12"/>
          </p:nvPr>
        </p:nvSpPr>
        <p:spPr/>
        <p:txBody>
          <a:bodyPr/>
          <a:lstStyle/>
          <a:p>
            <a:fld id="{58F81F7D-A5DE-4EB6-8D33-20F959CCC632}" type="slidenum">
              <a:rPr lang="fr-CA" smtClean="0"/>
              <a:t>‹N°›</a:t>
            </a:fld>
            <a:endParaRPr lang="fr-CA"/>
          </a:p>
        </p:txBody>
      </p:sp>
    </p:spTree>
    <p:extLst>
      <p:ext uri="{BB962C8B-B14F-4D97-AF65-F5344CB8AC3E}">
        <p14:creationId xmlns:p14="http://schemas.microsoft.com/office/powerpoint/2010/main" val="2090372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2225DCF-D819-6094-71EB-2FEB0863DBA8}"/>
              </a:ext>
            </a:extLst>
          </p:cNvPr>
          <p:cNvSpPr>
            <a:spLocks noGrp="1"/>
          </p:cNvSpPr>
          <p:nvPr>
            <p:ph type="title"/>
          </p:nvPr>
        </p:nvSpPr>
        <p:spPr/>
        <p:txBody>
          <a:bodyPr/>
          <a:lstStyle/>
          <a:p>
            <a:r>
              <a:rPr lang="fr-FR"/>
              <a:t>Modifiez le style du titre</a:t>
            </a:r>
            <a:endParaRPr lang="fr-CA"/>
          </a:p>
        </p:txBody>
      </p:sp>
      <p:sp>
        <p:nvSpPr>
          <p:cNvPr id="3" name="Espace réservé de la date 2">
            <a:extLst>
              <a:ext uri="{FF2B5EF4-FFF2-40B4-BE49-F238E27FC236}">
                <a16:creationId xmlns:a16="http://schemas.microsoft.com/office/drawing/2014/main" id="{59D8E158-04EC-C6CE-28C0-1089052B570B}"/>
              </a:ext>
            </a:extLst>
          </p:cNvPr>
          <p:cNvSpPr>
            <a:spLocks noGrp="1"/>
          </p:cNvSpPr>
          <p:nvPr>
            <p:ph type="dt" sz="half" idx="10"/>
          </p:nvPr>
        </p:nvSpPr>
        <p:spPr/>
        <p:txBody>
          <a:bodyPr/>
          <a:lstStyle/>
          <a:p>
            <a:fld id="{30FBD693-DF9C-432C-B4EB-5BAF2737BBBD}" type="datetimeFigureOut">
              <a:rPr lang="fr-CA" smtClean="0"/>
              <a:t>2026-05-11</a:t>
            </a:fld>
            <a:endParaRPr lang="fr-CA"/>
          </a:p>
        </p:txBody>
      </p:sp>
      <p:sp>
        <p:nvSpPr>
          <p:cNvPr id="4" name="Espace réservé du pied de page 3">
            <a:extLst>
              <a:ext uri="{FF2B5EF4-FFF2-40B4-BE49-F238E27FC236}">
                <a16:creationId xmlns:a16="http://schemas.microsoft.com/office/drawing/2014/main" id="{AAEE319F-0100-990D-2CEC-0DD9F055D866}"/>
              </a:ext>
            </a:extLst>
          </p:cNvPr>
          <p:cNvSpPr>
            <a:spLocks noGrp="1"/>
          </p:cNvSpPr>
          <p:nvPr>
            <p:ph type="ftr" sz="quarter" idx="11"/>
          </p:nvPr>
        </p:nvSpPr>
        <p:spPr/>
        <p:txBody>
          <a:bodyPr/>
          <a:lstStyle/>
          <a:p>
            <a:endParaRPr lang="fr-CA"/>
          </a:p>
        </p:txBody>
      </p:sp>
      <p:sp>
        <p:nvSpPr>
          <p:cNvPr id="5" name="Espace réservé du numéro de diapositive 4">
            <a:extLst>
              <a:ext uri="{FF2B5EF4-FFF2-40B4-BE49-F238E27FC236}">
                <a16:creationId xmlns:a16="http://schemas.microsoft.com/office/drawing/2014/main" id="{9F7A158B-F9B5-31F6-D4DE-61285FC9AA07}"/>
              </a:ext>
            </a:extLst>
          </p:cNvPr>
          <p:cNvSpPr>
            <a:spLocks noGrp="1"/>
          </p:cNvSpPr>
          <p:nvPr>
            <p:ph type="sldNum" sz="quarter" idx="12"/>
          </p:nvPr>
        </p:nvSpPr>
        <p:spPr/>
        <p:txBody>
          <a:bodyPr/>
          <a:lstStyle/>
          <a:p>
            <a:fld id="{58F81F7D-A5DE-4EB6-8D33-20F959CCC632}" type="slidenum">
              <a:rPr lang="fr-CA" smtClean="0"/>
              <a:t>‹N°›</a:t>
            </a:fld>
            <a:endParaRPr lang="fr-CA"/>
          </a:p>
        </p:txBody>
      </p:sp>
    </p:spTree>
    <p:extLst>
      <p:ext uri="{BB962C8B-B14F-4D97-AF65-F5344CB8AC3E}">
        <p14:creationId xmlns:p14="http://schemas.microsoft.com/office/powerpoint/2010/main" val="19501261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C82968BF-F2B9-F875-8ADE-B2C6D97CC35D}"/>
              </a:ext>
            </a:extLst>
          </p:cNvPr>
          <p:cNvSpPr>
            <a:spLocks noGrp="1"/>
          </p:cNvSpPr>
          <p:nvPr>
            <p:ph type="dt" sz="half" idx="10"/>
          </p:nvPr>
        </p:nvSpPr>
        <p:spPr/>
        <p:txBody>
          <a:bodyPr/>
          <a:lstStyle/>
          <a:p>
            <a:fld id="{30FBD693-DF9C-432C-B4EB-5BAF2737BBBD}" type="datetimeFigureOut">
              <a:rPr lang="fr-CA" smtClean="0"/>
              <a:t>2026-05-11</a:t>
            </a:fld>
            <a:endParaRPr lang="fr-CA"/>
          </a:p>
        </p:txBody>
      </p:sp>
      <p:sp>
        <p:nvSpPr>
          <p:cNvPr id="3" name="Espace réservé du pied de page 2">
            <a:extLst>
              <a:ext uri="{FF2B5EF4-FFF2-40B4-BE49-F238E27FC236}">
                <a16:creationId xmlns:a16="http://schemas.microsoft.com/office/drawing/2014/main" id="{CC24BD87-C8D7-1C5A-795C-154C9F71FCEA}"/>
              </a:ext>
            </a:extLst>
          </p:cNvPr>
          <p:cNvSpPr>
            <a:spLocks noGrp="1"/>
          </p:cNvSpPr>
          <p:nvPr>
            <p:ph type="ftr" sz="quarter" idx="11"/>
          </p:nvPr>
        </p:nvSpPr>
        <p:spPr/>
        <p:txBody>
          <a:bodyPr/>
          <a:lstStyle/>
          <a:p>
            <a:endParaRPr lang="fr-CA"/>
          </a:p>
        </p:txBody>
      </p:sp>
      <p:sp>
        <p:nvSpPr>
          <p:cNvPr id="4" name="Espace réservé du numéro de diapositive 3">
            <a:extLst>
              <a:ext uri="{FF2B5EF4-FFF2-40B4-BE49-F238E27FC236}">
                <a16:creationId xmlns:a16="http://schemas.microsoft.com/office/drawing/2014/main" id="{BE09B72B-8F14-A178-533A-CEB8A687D623}"/>
              </a:ext>
            </a:extLst>
          </p:cNvPr>
          <p:cNvSpPr>
            <a:spLocks noGrp="1"/>
          </p:cNvSpPr>
          <p:nvPr>
            <p:ph type="sldNum" sz="quarter" idx="12"/>
          </p:nvPr>
        </p:nvSpPr>
        <p:spPr/>
        <p:txBody>
          <a:bodyPr/>
          <a:lstStyle/>
          <a:p>
            <a:fld id="{58F81F7D-A5DE-4EB6-8D33-20F959CCC632}" type="slidenum">
              <a:rPr lang="fr-CA" smtClean="0"/>
              <a:t>‹N°›</a:t>
            </a:fld>
            <a:endParaRPr lang="fr-CA"/>
          </a:p>
        </p:txBody>
      </p:sp>
    </p:spTree>
    <p:extLst>
      <p:ext uri="{BB962C8B-B14F-4D97-AF65-F5344CB8AC3E}">
        <p14:creationId xmlns:p14="http://schemas.microsoft.com/office/powerpoint/2010/main" val="30439091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5A8E8DF-79EB-D9F9-6D50-3FF65186BBAD}"/>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endParaRPr lang="fr-CA"/>
          </a:p>
        </p:txBody>
      </p:sp>
      <p:sp>
        <p:nvSpPr>
          <p:cNvPr id="3" name="Espace réservé du contenu 2">
            <a:extLst>
              <a:ext uri="{FF2B5EF4-FFF2-40B4-BE49-F238E27FC236}">
                <a16:creationId xmlns:a16="http://schemas.microsoft.com/office/drawing/2014/main" id="{4EB16F29-2F31-1DE1-1B28-CE4B76A863F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A"/>
          </a:p>
        </p:txBody>
      </p:sp>
      <p:sp>
        <p:nvSpPr>
          <p:cNvPr id="4" name="Espace réservé du texte 3">
            <a:extLst>
              <a:ext uri="{FF2B5EF4-FFF2-40B4-BE49-F238E27FC236}">
                <a16:creationId xmlns:a16="http://schemas.microsoft.com/office/drawing/2014/main" id="{1044A974-EB06-7EB5-995F-7EC42A5BA12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2AE1B19A-CA5B-8041-B6A9-CDBB68340E4A}"/>
              </a:ext>
            </a:extLst>
          </p:cNvPr>
          <p:cNvSpPr>
            <a:spLocks noGrp="1"/>
          </p:cNvSpPr>
          <p:nvPr>
            <p:ph type="dt" sz="half" idx="10"/>
          </p:nvPr>
        </p:nvSpPr>
        <p:spPr/>
        <p:txBody>
          <a:bodyPr/>
          <a:lstStyle/>
          <a:p>
            <a:fld id="{30FBD693-DF9C-432C-B4EB-5BAF2737BBBD}" type="datetimeFigureOut">
              <a:rPr lang="fr-CA" smtClean="0"/>
              <a:t>2026-05-11</a:t>
            </a:fld>
            <a:endParaRPr lang="fr-CA"/>
          </a:p>
        </p:txBody>
      </p:sp>
      <p:sp>
        <p:nvSpPr>
          <p:cNvPr id="6" name="Espace réservé du pied de page 5">
            <a:extLst>
              <a:ext uri="{FF2B5EF4-FFF2-40B4-BE49-F238E27FC236}">
                <a16:creationId xmlns:a16="http://schemas.microsoft.com/office/drawing/2014/main" id="{E56685D4-6114-AE71-B9B3-5A8CB5745E16}"/>
              </a:ext>
            </a:extLst>
          </p:cNvPr>
          <p:cNvSpPr>
            <a:spLocks noGrp="1"/>
          </p:cNvSpPr>
          <p:nvPr>
            <p:ph type="ftr" sz="quarter" idx="11"/>
          </p:nvPr>
        </p:nvSpPr>
        <p:spPr/>
        <p:txBody>
          <a:bodyPr/>
          <a:lstStyle/>
          <a:p>
            <a:endParaRPr lang="fr-CA"/>
          </a:p>
        </p:txBody>
      </p:sp>
      <p:sp>
        <p:nvSpPr>
          <p:cNvPr id="7" name="Espace réservé du numéro de diapositive 6">
            <a:extLst>
              <a:ext uri="{FF2B5EF4-FFF2-40B4-BE49-F238E27FC236}">
                <a16:creationId xmlns:a16="http://schemas.microsoft.com/office/drawing/2014/main" id="{E6511578-49A6-3033-68BF-F9E71104E54E}"/>
              </a:ext>
            </a:extLst>
          </p:cNvPr>
          <p:cNvSpPr>
            <a:spLocks noGrp="1"/>
          </p:cNvSpPr>
          <p:nvPr>
            <p:ph type="sldNum" sz="quarter" idx="12"/>
          </p:nvPr>
        </p:nvSpPr>
        <p:spPr/>
        <p:txBody>
          <a:bodyPr/>
          <a:lstStyle/>
          <a:p>
            <a:fld id="{58F81F7D-A5DE-4EB6-8D33-20F959CCC632}" type="slidenum">
              <a:rPr lang="fr-CA" smtClean="0"/>
              <a:t>‹N°›</a:t>
            </a:fld>
            <a:endParaRPr lang="fr-CA"/>
          </a:p>
        </p:txBody>
      </p:sp>
    </p:spTree>
    <p:extLst>
      <p:ext uri="{BB962C8B-B14F-4D97-AF65-F5344CB8AC3E}">
        <p14:creationId xmlns:p14="http://schemas.microsoft.com/office/powerpoint/2010/main" val="8269850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4FD956E-945E-B0BD-C8B5-09CDA4535D8E}"/>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endParaRPr lang="fr-CA"/>
          </a:p>
        </p:txBody>
      </p:sp>
      <p:sp>
        <p:nvSpPr>
          <p:cNvPr id="3" name="Espace réservé pour une image  2">
            <a:extLst>
              <a:ext uri="{FF2B5EF4-FFF2-40B4-BE49-F238E27FC236}">
                <a16:creationId xmlns:a16="http://schemas.microsoft.com/office/drawing/2014/main" id="{6482549A-3759-77B0-67A0-F9122F21F1E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CA"/>
          </a:p>
        </p:txBody>
      </p:sp>
      <p:sp>
        <p:nvSpPr>
          <p:cNvPr id="4" name="Espace réservé du texte 3">
            <a:extLst>
              <a:ext uri="{FF2B5EF4-FFF2-40B4-BE49-F238E27FC236}">
                <a16:creationId xmlns:a16="http://schemas.microsoft.com/office/drawing/2014/main" id="{3584FCFB-30E0-51B7-27B8-B18190202EE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3F5443CC-90E2-6392-3C5D-208AD76BA8A2}"/>
              </a:ext>
            </a:extLst>
          </p:cNvPr>
          <p:cNvSpPr>
            <a:spLocks noGrp="1"/>
          </p:cNvSpPr>
          <p:nvPr>
            <p:ph type="dt" sz="half" idx="10"/>
          </p:nvPr>
        </p:nvSpPr>
        <p:spPr/>
        <p:txBody>
          <a:bodyPr/>
          <a:lstStyle/>
          <a:p>
            <a:fld id="{30FBD693-DF9C-432C-B4EB-5BAF2737BBBD}" type="datetimeFigureOut">
              <a:rPr lang="fr-CA" smtClean="0"/>
              <a:t>2026-05-11</a:t>
            </a:fld>
            <a:endParaRPr lang="fr-CA"/>
          </a:p>
        </p:txBody>
      </p:sp>
      <p:sp>
        <p:nvSpPr>
          <p:cNvPr id="6" name="Espace réservé du pied de page 5">
            <a:extLst>
              <a:ext uri="{FF2B5EF4-FFF2-40B4-BE49-F238E27FC236}">
                <a16:creationId xmlns:a16="http://schemas.microsoft.com/office/drawing/2014/main" id="{51323308-7D8D-8E39-65E5-16D8DFE19165}"/>
              </a:ext>
            </a:extLst>
          </p:cNvPr>
          <p:cNvSpPr>
            <a:spLocks noGrp="1"/>
          </p:cNvSpPr>
          <p:nvPr>
            <p:ph type="ftr" sz="quarter" idx="11"/>
          </p:nvPr>
        </p:nvSpPr>
        <p:spPr/>
        <p:txBody>
          <a:bodyPr/>
          <a:lstStyle/>
          <a:p>
            <a:endParaRPr lang="fr-CA"/>
          </a:p>
        </p:txBody>
      </p:sp>
      <p:sp>
        <p:nvSpPr>
          <p:cNvPr id="7" name="Espace réservé du numéro de diapositive 6">
            <a:extLst>
              <a:ext uri="{FF2B5EF4-FFF2-40B4-BE49-F238E27FC236}">
                <a16:creationId xmlns:a16="http://schemas.microsoft.com/office/drawing/2014/main" id="{C47F996F-A926-DB92-53EE-9FE716786F05}"/>
              </a:ext>
            </a:extLst>
          </p:cNvPr>
          <p:cNvSpPr>
            <a:spLocks noGrp="1"/>
          </p:cNvSpPr>
          <p:nvPr>
            <p:ph type="sldNum" sz="quarter" idx="12"/>
          </p:nvPr>
        </p:nvSpPr>
        <p:spPr/>
        <p:txBody>
          <a:bodyPr/>
          <a:lstStyle/>
          <a:p>
            <a:fld id="{58F81F7D-A5DE-4EB6-8D33-20F959CCC632}" type="slidenum">
              <a:rPr lang="fr-CA" smtClean="0"/>
              <a:t>‹N°›</a:t>
            </a:fld>
            <a:endParaRPr lang="fr-CA"/>
          </a:p>
        </p:txBody>
      </p:sp>
    </p:spTree>
    <p:extLst>
      <p:ext uri="{BB962C8B-B14F-4D97-AF65-F5344CB8AC3E}">
        <p14:creationId xmlns:p14="http://schemas.microsoft.com/office/powerpoint/2010/main" val="4408081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FA5CB348-F77D-5392-3E29-6F2BE018581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endParaRPr lang="fr-CA"/>
          </a:p>
        </p:txBody>
      </p:sp>
      <p:sp>
        <p:nvSpPr>
          <p:cNvPr id="3" name="Espace réservé du texte 2">
            <a:extLst>
              <a:ext uri="{FF2B5EF4-FFF2-40B4-BE49-F238E27FC236}">
                <a16:creationId xmlns:a16="http://schemas.microsoft.com/office/drawing/2014/main" id="{B6D4683C-9096-DD57-BBE4-4E0BAA56479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A"/>
          </a:p>
        </p:txBody>
      </p:sp>
      <p:sp>
        <p:nvSpPr>
          <p:cNvPr id="4" name="Espace réservé de la date 3">
            <a:extLst>
              <a:ext uri="{FF2B5EF4-FFF2-40B4-BE49-F238E27FC236}">
                <a16:creationId xmlns:a16="http://schemas.microsoft.com/office/drawing/2014/main" id="{5B2C32A1-DEC6-72F1-D591-6E509C13A6F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30FBD693-DF9C-432C-B4EB-5BAF2737BBBD}" type="datetimeFigureOut">
              <a:rPr lang="fr-CA" smtClean="0"/>
              <a:t>2026-05-11</a:t>
            </a:fld>
            <a:endParaRPr lang="fr-CA"/>
          </a:p>
        </p:txBody>
      </p:sp>
      <p:sp>
        <p:nvSpPr>
          <p:cNvPr id="5" name="Espace réservé du pied de page 4">
            <a:extLst>
              <a:ext uri="{FF2B5EF4-FFF2-40B4-BE49-F238E27FC236}">
                <a16:creationId xmlns:a16="http://schemas.microsoft.com/office/drawing/2014/main" id="{EE2CA16B-616E-18D7-3098-435D58FEB45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fr-CA"/>
          </a:p>
        </p:txBody>
      </p:sp>
      <p:sp>
        <p:nvSpPr>
          <p:cNvPr id="6" name="Espace réservé du numéro de diapositive 5">
            <a:extLst>
              <a:ext uri="{FF2B5EF4-FFF2-40B4-BE49-F238E27FC236}">
                <a16:creationId xmlns:a16="http://schemas.microsoft.com/office/drawing/2014/main" id="{A37107DD-148E-4450-76F0-67BBB3BE9AC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58F81F7D-A5DE-4EB6-8D33-20F959CCC632}" type="slidenum">
              <a:rPr lang="fr-CA" smtClean="0"/>
              <a:t>‹N°›</a:t>
            </a:fld>
            <a:endParaRPr lang="fr-CA"/>
          </a:p>
        </p:txBody>
      </p:sp>
    </p:spTree>
    <p:extLst>
      <p:ext uri="{BB962C8B-B14F-4D97-AF65-F5344CB8AC3E}">
        <p14:creationId xmlns:p14="http://schemas.microsoft.com/office/powerpoint/2010/main" val="146983996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6.svg"/></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8" Type="http://schemas.microsoft.com/office/2007/relationships/hdphoto" Target="../media/hdphoto5.wdp"/><Relationship Id="rId13" Type="http://schemas.openxmlformats.org/officeDocument/2006/relationships/image" Target="../media/image9.png"/><Relationship Id="rId3" Type="http://schemas.openxmlformats.org/officeDocument/2006/relationships/image" Target="../media/image23.png"/><Relationship Id="rId7" Type="http://schemas.openxmlformats.org/officeDocument/2006/relationships/image" Target="../media/image25.png"/><Relationship Id="rId12"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microsoft.com/office/2007/relationships/hdphoto" Target="../media/hdphoto4.wdp"/><Relationship Id="rId11" Type="http://schemas.openxmlformats.org/officeDocument/2006/relationships/image" Target="../media/image6.png"/><Relationship Id="rId5" Type="http://schemas.openxmlformats.org/officeDocument/2006/relationships/image" Target="../media/image24.png"/><Relationship Id="rId10" Type="http://schemas.openxmlformats.org/officeDocument/2006/relationships/image" Target="../media/image5.png"/><Relationship Id="rId4" Type="http://schemas.microsoft.com/office/2007/relationships/hdphoto" Target="../media/hdphoto3.wdp"/><Relationship Id="rId9" Type="http://schemas.openxmlformats.org/officeDocument/2006/relationships/image" Target="../media/image2.png"/><Relationship Id="rId14" Type="http://schemas.openxmlformats.org/officeDocument/2006/relationships/image" Target="../media/image8.png"/></Relationships>
</file>

<file path=ppt/slides/_rels/slide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microsoft.com/office/2007/relationships/hdphoto" Target="../media/hdphoto4.wdp"/></Relationships>
</file>

<file path=ppt/slides/_rels/slide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microsoft.com/office/2007/relationships/hdphoto" Target="../media/hdphoto5.wdp"/></Relationships>
</file>

<file path=ppt/slides/_rels/slide2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_rels/slide3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microsoft.com/office/2007/relationships/hdphoto" Target="../media/hdphoto3.wdp"/></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3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3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3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31.png"/><Relationship Id="rId4" Type="http://schemas.openxmlformats.org/officeDocument/2006/relationships/image" Target="../media/image30.png"/></Relationships>
</file>

<file path=ppt/slides/_rels/slide3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0.png"/><Relationship Id="rId1" Type="http://schemas.openxmlformats.org/officeDocument/2006/relationships/slideLayout" Target="../slideLayouts/slideLayout2.xml"/><Relationship Id="rId4" Type="http://schemas.microsoft.com/office/2007/relationships/hdphoto" Target="../media/hdphoto1.wdp"/></Relationships>
</file>

<file path=ppt/slides/_rels/slide4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3.svg"/><Relationship Id="rId7" Type="http://schemas.openxmlformats.org/officeDocument/2006/relationships/image" Target="../media/image37.svg"/><Relationship Id="rId2" Type="http://schemas.openxmlformats.org/officeDocument/2006/relationships/image" Target="../media/image32.svg"/><Relationship Id="rId1" Type="http://schemas.openxmlformats.org/officeDocument/2006/relationships/slideLayout" Target="../slideLayouts/slideLayout2.xml"/><Relationship Id="rId6" Type="http://schemas.openxmlformats.org/officeDocument/2006/relationships/image" Target="../media/image36.svg"/><Relationship Id="rId5" Type="http://schemas.openxmlformats.org/officeDocument/2006/relationships/image" Target="../media/image35.svg"/><Relationship Id="rId4" Type="http://schemas.openxmlformats.org/officeDocument/2006/relationships/image" Target="../media/image34.svg"/></Relationships>
</file>

<file path=ppt/slides/_rels/slide42.xml.rels><?xml version="1.0" encoding="UTF-8" standalone="yes"?>
<Relationships xmlns="http://schemas.openxmlformats.org/package/2006/relationships"><Relationship Id="rId3" Type="http://schemas.openxmlformats.org/officeDocument/2006/relationships/image" Target="../media/image39.svg"/><Relationship Id="rId7" Type="http://schemas.openxmlformats.org/officeDocument/2006/relationships/image" Target="../media/image43.svg"/><Relationship Id="rId2" Type="http://schemas.openxmlformats.org/officeDocument/2006/relationships/image" Target="../media/image38.svg"/><Relationship Id="rId1" Type="http://schemas.openxmlformats.org/officeDocument/2006/relationships/slideLayout" Target="../slideLayouts/slideLayout2.xml"/><Relationship Id="rId6" Type="http://schemas.openxmlformats.org/officeDocument/2006/relationships/image" Target="../media/image42.svg"/><Relationship Id="rId5" Type="http://schemas.openxmlformats.org/officeDocument/2006/relationships/image" Target="../media/image41.svg"/><Relationship Id="rId4" Type="http://schemas.openxmlformats.org/officeDocument/2006/relationships/image" Target="../media/image40.svg"/></Relationships>
</file>

<file path=ppt/slides/_rels/slide43.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47.sv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46.svg"/><Relationship Id="rId5" Type="http://schemas.openxmlformats.org/officeDocument/2006/relationships/image" Target="../media/image45.svg"/><Relationship Id="rId4" Type="http://schemas.openxmlformats.org/officeDocument/2006/relationships/image" Target="../media/image44.svg"/></Relationships>
</file>

<file path=ppt/slides/_rels/slide4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0.png"/><Relationship Id="rId1" Type="http://schemas.openxmlformats.org/officeDocument/2006/relationships/slideLayout" Target="../slideLayouts/slideLayout2.xml"/><Relationship Id="rId4" Type="http://schemas.microsoft.com/office/2007/relationships/hdphoto" Target="../media/hdphoto2.wdp"/></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Image 11" descr="Une image contenant symbole, rouge, capture d’écran, Carmin&#10;&#10;Le contenu généré par l’IA peut être incorrect.">
            <a:extLst>
              <a:ext uri="{FF2B5EF4-FFF2-40B4-BE49-F238E27FC236}">
                <a16:creationId xmlns:a16="http://schemas.microsoft.com/office/drawing/2014/main" id="{1C9BA4DB-6266-DAD3-704B-29294365221F}"/>
              </a:ext>
            </a:extLst>
          </p:cNvPr>
          <p:cNvPicPr>
            <a:picLocks noChangeAspect="1"/>
          </p:cNvPicPr>
          <p:nvPr/>
        </p:nvPicPr>
        <p:blipFill>
          <a:blip r:embed="rId2">
            <a:alphaModFix amt="85000"/>
            <a:extLst>
              <a:ext uri="{28A0092B-C50C-407E-A947-70E740481C1C}">
                <a14:useLocalDpi xmlns:a14="http://schemas.microsoft.com/office/drawing/2010/main" val="0"/>
              </a:ext>
            </a:extLst>
          </a:blip>
          <a:stretch>
            <a:fillRect/>
          </a:stretch>
        </p:blipFill>
        <p:spPr>
          <a:xfrm>
            <a:off x="246122" y="3429000"/>
            <a:ext cx="820903" cy="815068"/>
          </a:xfrm>
          <a:prstGeom prst="rect">
            <a:avLst/>
          </a:prstGeom>
        </p:spPr>
      </p:pic>
      <p:pic>
        <p:nvPicPr>
          <p:cNvPr id="14" name="Image 13" descr="Une image contenant capture d’écran, conception, Rectangle&#10;&#10;Le contenu généré par l’IA peut être incorrect.">
            <a:extLst>
              <a:ext uri="{FF2B5EF4-FFF2-40B4-BE49-F238E27FC236}">
                <a16:creationId xmlns:a16="http://schemas.microsoft.com/office/drawing/2014/main" id="{C4E3C6EC-1A39-9893-3F4E-C4C837DEADC5}"/>
              </a:ext>
            </a:extLst>
          </p:cNvPr>
          <p:cNvPicPr>
            <a:picLocks noChangeAspect="1"/>
          </p:cNvPicPr>
          <p:nvPr/>
        </p:nvPicPr>
        <p:blipFill>
          <a:blip r:embed="rId3">
            <a:alphaModFix amt="85000"/>
            <a:extLst>
              <a:ext uri="{28A0092B-C50C-407E-A947-70E740481C1C}">
                <a14:useLocalDpi xmlns:a14="http://schemas.microsoft.com/office/drawing/2010/main" val="0"/>
              </a:ext>
            </a:extLst>
          </a:blip>
          <a:stretch>
            <a:fillRect/>
          </a:stretch>
        </p:blipFill>
        <p:spPr>
          <a:xfrm>
            <a:off x="10464094" y="3506579"/>
            <a:ext cx="1232809" cy="1179893"/>
          </a:xfrm>
          <a:prstGeom prst="rect">
            <a:avLst/>
          </a:prstGeom>
        </p:spPr>
      </p:pic>
      <p:pic>
        <p:nvPicPr>
          <p:cNvPr id="8" name="Image 7" descr="Une image contenant symbole, logo, Police, capture d’écran&#10;&#10;Le contenu généré par l’IA peut être incorrect.">
            <a:extLst>
              <a:ext uri="{FF2B5EF4-FFF2-40B4-BE49-F238E27FC236}">
                <a16:creationId xmlns:a16="http://schemas.microsoft.com/office/drawing/2014/main" id="{07F48AF2-72D4-B903-2E8C-9724C27BB2D5}"/>
              </a:ext>
            </a:extLst>
          </p:cNvPr>
          <p:cNvPicPr>
            <a:picLocks noChangeAspect="1"/>
          </p:cNvPicPr>
          <p:nvPr/>
        </p:nvPicPr>
        <p:blipFill>
          <a:blip r:embed="rId4">
            <a:alphaModFix amt="35000"/>
            <a:extLst>
              <a:ext uri="{28A0092B-C50C-407E-A947-70E740481C1C}">
                <a14:useLocalDpi xmlns:a14="http://schemas.microsoft.com/office/drawing/2010/main" val="0"/>
              </a:ext>
            </a:extLst>
          </a:blip>
          <a:stretch>
            <a:fillRect/>
          </a:stretch>
        </p:blipFill>
        <p:spPr>
          <a:xfrm>
            <a:off x="2387209" y="5033484"/>
            <a:ext cx="771549" cy="781234"/>
          </a:xfrm>
          <a:prstGeom prst="rect">
            <a:avLst/>
          </a:prstGeom>
        </p:spPr>
      </p:pic>
      <p:pic>
        <p:nvPicPr>
          <p:cNvPr id="10" name="Image 9" descr="Une image contenant capture d’écran, Graphique, cercle, logo&#10;&#10;Le contenu généré par l’IA peut être incorrect.">
            <a:extLst>
              <a:ext uri="{FF2B5EF4-FFF2-40B4-BE49-F238E27FC236}">
                <a16:creationId xmlns:a16="http://schemas.microsoft.com/office/drawing/2014/main" id="{493ECAC0-84DF-9E39-A4C3-E4A57AA69E98}"/>
              </a:ext>
            </a:extLst>
          </p:cNvPr>
          <p:cNvPicPr>
            <a:picLocks noChangeAspect="1"/>
          </p:cNvPicPr>
          <p:nvPr/>
        </p:nvPicPr>
        <p:blipFill>
          <a:blip r:embed="rId5">
            <a:alphaModFix amt="20000"/>
            <a:extLst>
              <a:ext uri="{28A0092B-C50C-407E-A947-70E740481C1C}">
                <a14:useLocalDpi xmlns:a14="http://schemas.microsoft.com/office/drawing/2010/main" val="0"/>
              </a:ext>
            </a:extLst>
          </a:blip>
          <a:stretch>
            <a:fillRect/>
          </a:stretch>
        </p:blipFill>
        <p:spPr>
          <a:xfrm>
            <a:off x="4711135" y="323602"/>
            <a:ext cx="706686" cy="706686"/>
          </a:xfrm>
          <a:prstGeom prst="rect">
            <a:avLst/>
          </a:prstGeom>
        </p:spPr>
      </p:pic>
      <p:pic>
        <p:nvPicPr>
          <p:cNvPr id="16" name="Image 15" descr="Une image contenant symbole, conception&#10;&#10;Le contenu généré par l’IA peut être incorrect.">
            <a:extLst>
              <a:ext uri="{FF2B5EF4-FFF2-40B4-BE49-F238E27FC236}">
                <a16:creationId xmlns:a16="http://schemas.microsoft.com/office/drawing/2014/main" id="{AB3414D2-11ED-1468-C458-106F4812F17D}"/>
              </a:ext>
            </a:extLst>
          </p:cNvPr>
          <p:cNvPicPr>
            <a:picLocks noChangeAspect="1"/>
          </p:cNvPicPr>
          <p:nvPr/>
        </p:nvPicPr>
        <p:blipFill>
          <a:blip r:embed="rId6">
            <a:alphaModFix amt="50000"/>
            <a:extLst>
              <a:ext uri="{28A0092B-C50C-407E-A947-70E740481C1C}">
                <a14:useLocalDpi xmlns:a14="http://schemas.microsoft.com/office/drawing/2010/main" val="0"/>
              </a:ext>
            </a:extLst>
          </a:blip>
          <a:srcRect t="16307"/>
          <a:stretch>
            <a:fillRect/>
          </a:stretch>
        </p:blipFill>
        <p:spPr>
          <a:xfrm>
            <a:off x="8575239" y="0"/>
            <a:ext cx="1191204" cy="988614"/>
          </a:xfrm>
          <a:prstGeom prst="rect">
            <a:avLst/>
          </a:prstGeom>
        </p:spPr>
      </p:pic>
      <p:pic>
        <p:nvPicPr>
          <p:cNvPr id="18" name="Image 17" descr="Une image contenant symbole, Graphique, Police, logo&#10;&#10;Le contenu généré par l’IA peut être incorrect.">
            <a:extLst>
              <a:ext uri="{FF2B5EF4-FFF2-40B4-BE49-F238E27FC236}">
                <a16:creationId xmlns:a16="http://schemas.microsoft.com/office/drawing/2014/main" id="{B76F9B79-30F4-1FAF-7F2C-DFCF9CE5E213}"/>
              </a:ext>
            </a:extLst>
          </p:cNvPr>
          <p:cNvPicPr>
            <a:picLocks noChangeAspect="1"/>
          </p:cNvPicPr>
          <p:nvPr/>
        </p:nvPicPr>
        <p:blipFill>
          <a:blip r:embed="rId7">
            <a:alphaModFix amt="35000"/>
            <a:extLst>
              <a:ext uri="{28A0092B-C50C-407E-A947-70E740481C1C}">
                <a14:useLocalDpi xmlns:a14="http://schemas.microsoft.com/office/drawing/2010/main" val="0"/>
              </a:ext>
            </a:extLst>
          </a:blip>
          <a:stretch>
            <a:fillRect/>
          </a:stretch>
        </p:blipFill>
        <p:spPr>
          <a:xfrm>
            <a:off x="7359374" y="5907882"/>
            <a:ext cx="915241" cy="900112"/>
          </a:xfrm>
          <a:prstGeom prst="rect">
            <a:avLst/>
          </a:prstGeom>
        </p:spPr>
      </p:pic>
      <p:pic>
        <p:nvPicPr>
          <p:cNvPr id="20" name="Image 19" descr="Une image contenant symbole, capture d’écran, logo, Police&#10;&#10;Le contenu généré par l’IA peut être incorrect.">
            <a:extLst>
              <a:ext uri="{FF2B5EF4-FFF2-40B4-BE49-F238E27FC236}">
                <a16:creationId xmlns:a16="http://schemas.microsoft.com/office/drawing/2014/main" id="{88D0091A-719F-3F62-AF28-BBE1888497A7}"/>
              </a:ext>
            </a:extLst>
          </p:cNvPr>
          <p:cNvPicPr>
            <a:picLocks noChangeAspect="1"/>
          </p:cNvPicPr>
          <p:nvPr/>
        </p:nvPicPr>
        <p:blipFill>
          <a:blip r:embed="rId8">
            <a:alphaModFix amt="35000"/>
            <a:extLst>
              <a:ext uri="{28A0092B-C50C-407E-A947-70E740481C1C}">
                <a14:useLocalDpi xmlns:a14="http://schemas.microsoft.com/office/drawing/2010/main" val="0"/>
              </a:ext>
            </a:extLst>
          </a:blip>
          <a:stretch>
            <a:fillRect/>
          </a:stretch>
        </p:blipFill>
        <p:spPr>
          <a:xfrm>
            <a:off x="10561320" y="661286"/>
            <a:ext cx="1410555" cy="1410555"/>
          </a:xfrm>
          <a:prstGeom prst="rect">
            <a:avLst/>
          </a:prstGeom>
        </p:spPr>
      </p:pic>
      <p:pic>
        <p:nvPicPr>
          <p:cNvPr id="22" name="Image 21" descr="Une image contenant Graphique, symbole, logo, capture d’écran&#10;&#10;Le contenu généré par l’IA peut être incorrect.">
            <a:extLst>
              <a:ext uri="{FF2B5EF4-FFF2-40B4-BE49-F238E27FC236}">
                <a16:creationId xmlns:a16="http://schemas.microsoft.com/office/drawing/2014/main" id="{84530A83-0CCE-CCF2-12AB-00124E129AC0}"/>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187661" y="4576835"/>
            <a:ext cx="1729284" cy="1722048"/>
          </a:xfrm>
          <a:prstGeom prst="rect">
            <a:avLst/>
          </a:prstGeom>
        </p:spPr>
      </p:pic>
      <p:pic>
        <p:nvPicPr>
          <p:cNvPr id="24" name="Image 23" descr="Une image contenant symbole, conception&#10;&#10;Le contenu généré par l’IA peut être incorrect.">
            <a:extLst>
              <a:ext uri="{FF2B5EF4-FFF2-40B4-BE49-F238E27FC236}">
                <a16:creationId xmlns:a16="http://schemas.microsoft.com/office/drawing/2014/main" id="{16B0A90D-689B-79D4-3EC4-8FE3DA2603CE}"/>
              </a:ext>
            </a:extLst>
          </p:cNvPr>
          <p:cNvPicPr>
            <a:picLocks noChangeAspect="1"/>
          </p:cNvPicPr>
          <p:nvPr/>
        </p:nvPicPr>
        <p:blipFill>
          <a:blip r:embed="rId10">
            <a:alphaModFix amt="70000"/>
            <a:extLst>
              <a:ext uri="{28A0092B-C50C-407E-A947-70E740481C1C}">
                <a14:useLocalDpi xmlns:a14="http://schemas.microsoft.com/office/drawing/2010/main" val="0"/>
              </a:ext>
            </a:extLst>
          </a:blip>
          <a:stretch>
            <a:fillRect/>
          </a:stretch>
        </p:blipFill>
        <p:spPr>
          <a:xfrm>
            <a:off x="656573" y="369838"/>
            <a:ext cx="1589816" cy="1589816"/>
          </a:xfrm>
          <a:prstGeom prst="rect">
            <a:avLst/>
          </a:prstGeom>
        </p:spPr>
      </p:pic>
      <p:sp>
        <p:nvSpPr>
          <p:cNvPr id="7" name="Rectangle 6">
            <a:extLst>
              <a:ext uri="{FF2B5EF4-FFF2-40B4-BE49-F238E27FC236}">
                <a16:creationId xmlns:a16="http://schemas.microsoft.com/office/drawing/2014/main" id="{27D1343C-2245-1626-BEF4-2B777466AD31}"/>
              </a:ext>
            </a:extLst>
          </p:cNvPr>
          <p:cNvSpPr/>
          <p:nvPr/>
        </p:nvSpPr>
        <p:spPr>
          <a:xfrm>
            <a:off x="0" y="0"/>
            <a:ext cx="12192000" cy="6943725"/>
          </a:xfrm>
          <a:prstGeom prst="rect">
            <a:avLst/>
          </a:prstGeom>
          <a:gradFill flip="none" rotWithShape="1">
            <a:gsLst>
              <a:gs pos="0">
                <a:srgbClr val="BA2541">
                  <a:shade val="30000"/>
                  <a:satMod val="115000"/>
                </a:srgbClr>
              </a:gs>
              <a:gs pos="8000">
                <a:srgbClr val="BA2541">
                  <a:shade val="67500"/>
                  <a:satMod val="115000"/>
                </a:srgbClr>
              </a:gs>
              <a:gs pos="45000">
                <a:schemeClr val="bg1">
                  <a:alpha val="28000"/>
                </a:schemeClr>
              </a:gs>
              <a:gs pos="100000">
                <a:schemeClr val="bg1"/>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2" name="Titre 1">
            <a:extLst>
              <a:ext uri="{FF2B5EF4-FFF2-40B4-BE49-F238E27FC236}">
                <a16:creationId xmlns:a16="http://schemas.microsoft.com/office/drawing/2014/main" id="{A5A45D8E-04C6-18A2-4F69-21F87BB1D43A}"/>
              </a:ext>
            </a:extLst>
          </p:cNvPr>
          <p:cNvSpPr>
            <a:spLocks noGrp="1"/>
          </p:cNvSpPr>
          <p:nvPr>
            <p:ph type="ctrTitle"/>
          </p:nvPr>
        </p:nvSpPr>
        <p:spPr>
          <a:xfrm>
            <a:off x="952071" y="1122363"/>
            <a:ext cx="10287857" cy="2387600"/>
          </a:xfrm>
        </p:spPr>
        <p:txBody>
          <a:bodyPr>
            <a:noAutofit/>
          </a:bodyPr>
          <a:lstStyle/>
          <a:p>
            <a:r>
              <a:rPr lang="fr-CA" sz="6600" b="1" spc="-300">
                <a:latin typeface="Congenial" panose="02000503040000020004" pitchFamily="2" charset="0"/>
              </a:rPr>
              <a:t>Compétences professionnelles des CPN</a:t>
            </a:r>
          </a:p>
        </p:txBody>
      </p:sp>
      <p:sp>
        <p:nvSpPr>
          <p:cNvPr id="3" name="Sous-titre 2">
            <a:extLst>
              <a:ext uri="{FF2B5EF4-FFF2-40B4-BE49-F238E27FC236}">
                <a16:creationId xmlns:a16="http://schemas.microsoft.com/office/drawing/2014/main" id="{35331CDA-CFBC-75BC-AA8D-C7FF928A8060}"/>
              </a:ext>
            </a:extLst>
          </p:cNvPr>
          <p:cNvSpPr>
            <a:spLocks noGrp="1"/>
          </p:cNvSpPr>
          <p:nvPr>
            <p:ph type="subTitle" idx="1"/>
          </p:nvPr>
        </p:nvSpPr>
        <p:spPr>
          <a:xfrm>
            <a:off x="1524000" y="3602038"/>
            <a:ext cx="9144000" cy="1655762"/>
          </a:xfrm>
        </p:spPr>
        <p:txBody>
          <a:bodyPr>
            <a:normAutofit/>
          </a:bodyPr>
          <a:lstStyle/>
          <a:p>
            <a:r>
              <a:rPr lang="fr-CA" sz="3600" i="1" spc="-150">
                <a:latin typeface="Congenial" panose="02000503040000020004" pitchFamily="2" charset="0"/>
              </a:rPr>
              <a:t>Soutenance du mémoire de recherche</a:t>
            </a:r>
          </a:p>
        </p:txBody>
      </p:sp>
      <p:sp>
        <p:nvSpPr>
          <p:cNvPr id="4" name="Sous-titre 2">
            <a:extLst>
              <a:ext uri="{FF2B5EF4-FFF2-40B4-BE49-F238E27FC236}">
                <a16:creationId xmlns:a16="http://schemas.microsoft.com/office/drawing/2014/main" id="{0F9D35E4-2B04-7976-DDFA-8BE9595BB0B5}"/>
              </a:ext>
            </a:extLst>
          </p:cNvPr>
          <p:cNvSpPr txBox="1">
            <a:spLocks/>
          </p:cNvSpPr>
          <p:nvPr/>
        </p:nvSpPr>
        <p:spPr>
          <a:xfrm>
            <a:off x="7840895" y="5015545"/>
            <a:ext cx="3851096" cy="165576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r"/>
            <a:r>
              <a:rPr lang="fr-CA" i="1" spc="-150">
                <a:latin typeface="Congenial" panose="02000503040000020004" pitchFamily="2" charset="0"/>
              </a:rPr>
              <a:t>Félix Arguin</a:t>
            </a:r>
          </a:p>
          <a:p>
            <a:pPr algn="r"/>
            <a:r>
              <a:rPr lang="fr-CA" i="1" spc="-150">
                <a:latin typeface="Congenial" panose="02000503040000020004" pitchFamily="2" charset="0"/>
              </a:rPr>
              <a:t>Université de Sherbrooke</a:t>
            </a:r>
          </a:p>
          <a:p>
            <a:pPr algn="r"/>
            <a:r>
              <a:rPr lang="fr-CA" i="1" spc="-150">
                <a:latin typeface="Congenial" panose="02000503040000020004" pitchFamily="2" charset="0"/>
              </a:rPr>
              <a:t>Septembre 2025</a:t>
            </a:r>
          </a:p>
        </p:txBody>
      </p:sp>
    </p:spTree>
    <p:extLst>
      <p:ext uri="{BB962C8B-B14F-4D97-AF65-F5344CB8AC3E}">
        <p14:creationId xmlns:p14="http://schemas.microsoft.com/office/powerpoint/2010/main" val="9997579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1D8DA5-7FF6-2D72-E5DB-277C82F1E0D3}"/>
            </a:ext>
          </a:extLst>
        </p:cNvPr>
        <p:cNvGrpSpPr/>
        <p:nvPr/>
      </p:nvGrpSpPr>
      <p:grpSpPr>
        <a:xfrm>
          <a:off x="0" y="0"/>
          <a:ext cx="0" cy="0"/>
          <a:chOff x="0" y="0"/>
          <a:chExt cx="0" cy="0"/>
        </a:xfrm>
      </p:grpSpPr>
      <p:sp>
        <p:nvSpPr>
          <p:cNvPr id="5" name="Titre 1">
            <a:extLst>
              <a:ext uri="{FF2B5EF4-FFF2-40B4-BE49-F238E27FC236}">
                <a16:creationId xmlns:a16="http://schemas.microsoft.com/office/drawing/2014/main" id="{D01A0F48-3794-A76B-9ACD-7DEAF7409630}"/>
              </a:ext>
            </a:extLst>
          </p:cNvPr>
          <p:cNvSpPr txBox="1">
            <a:spLocks/>
          </p:cNvSpPr>
          <p:nvPr/>
        </p:nvSpPr>
        <p:spPr>
          <a:xfrm>
            <a:off x="2575077" y="2767239"/>
            <a:ext cx="7044266"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Congenial" panose="02000503040000020004" pitchFamily="2" charset="0"/>
                <a:ea typeface="+mj-ea"/>
                <a:cs typeface="+mj-cs"/>
              </a:defRPr>
            </a:lvl1pPr>
          </a:lstStyle>
          <a:p>
            <a:r>
              <a:rPr lang="fr-CA" sz="7200" spc="-300">
                <a:latin typeface="Congenial"/>
              </a:rPr>
              <a:t>Cadre conceptuel</a:t>
            </a:r>
          </a:p>
        </p:txBody>
      </p:sp>
      <p:grpSp>
        <p:nvGrpSpPr>
          <p:cNvPr id="12" name="Groupe 11">
            <a:extLst>
              <a:ext uri="{FF2B5EF4-FFF2-40B4-BE49-F238E27FC236}">
                <a16:creationId xmlns:a16="http://schemas.microsoft.com/office/drawing/2014/main" id="{B6469842-0268-30B7-5070-FABF07854BC9}"/>
              </a:ext>
            </a:extLst>
          </p:cNvPr>
          <p:cNvGrpSpPr/>
          <p:nvPr/>
        </p:nvGrpSpPr>
        <p:grpSpPr>
          <a:xfrm rot="-5400000">
            <a:off x="3047745" y="-1827050"/>
            <a:ext cx="6319181" cy="10287537"/>
            <a:chOff x="7140298" y="29525"/>
            <a:chExt cx="5273612" cy="7913090"/>
          </a:xfrm>
        </p:grpSpPr>
        <p:pic>
          <p:nvPicPr>
            <p:cNvPr id="3" name="Image 2">
              <a:extLst>
                <a:ext uri="{FF2B5EF4-FFF2-40B4-BE49-F238E27FC236}">
                  <a16:creationId xmlns:a16="http://schemas.microsoft.com/office/drawing/2014/main" id="{2A4649BB-9F1D-F06E-C54D-34514F0D9A9D}"/>
                </a:ext>
              </a:extLst>
            </p:cNvPr>
            <p:cNvPicPr>
              <a:picLocks noChangeAspect="1"/>
            </p:cNvPicPr>
            <p:nvPr/>
          </p:nvPicPr>
          <p:blipFill>
            <a:blip r:embed="rId2">
              <a:alphaModFix amt="35000"/>
            </a:blip>
            <a:stretch>
              <a:fillRect/>
            </a:stretch>
          </p:blipFill>
          <p:spPr>
            <a:xfrm>
              <a:off x="7140298" y="5025097"/>
              <a:ext cx="632828" cy="619171"/>
            </a:xfrm>
            <a:prstGeom prst="rect">
              <a:avLst/>
            </a:prstGeom>
          </p:spPr>
        </p:pic>
        <p:pic>
          <p:nvPicPr>
            <p:cNvPr id="4" name="Image 3">
              <a:extLst>
                <a:ext uri="{FF2B5EF4-FFF2-40B4-BE49-F238E27FC236}">
                  <a16:creationId xmlns:a16="http://schemas.microsoft.com/office/drawing/2014/main" id="{88C3618E-3568-180C-0F4B-C292D88D9DA5}"/>
                </a:ext>
              </a:extLst>
            </p:cNvPr>
            <p:cNvPicPr>
              <a:picLocks noChangeAspect="1"/>
            </p:cNvPicPr>
            <p:nvPr/>
          </p:nvPicPr>
          <p:blipFill>
            <a:blip r:embed="rId2">
              <a:alphaModFix amt="35000"/>
            </a:blip>
            <a:stretch>
              <a:fillRect/>
            </a:stretch>
          </p:blipFill>
          <p:spPr>
            <a:xfrm>
              <a:off x="8152267" y="29525"/>
              <a:ext cx="1090196" cy="1066669"/>
            </a:xfrm>
            <a:prstGeom prst="rect">
              <a:avLst/>
            </a:prstGeom>
          </p:spPr>
        </p:pic>
        <p:pic>
          <p:nvPicPr>
            <p:cNvPr id="6" name="Image 5">
              <a:extLst>
                <a:ext uri="{FF2B5EF4-FFF2-40B4-BE49-F238E27FC236}">
                  <a16:creationId xmlns:a16="http://schemas.microsoft.com/office/drawing/2014/main" id="{9E737CA4-5986-F09F-89D0-7D05B29027D6}"/>
                </a:ext>
              </a:extLst>
            </p:cNvPr>
            <p:cNvPicPr>
              <a:picLocks noChangeAspect="1"/>
            </p:cNvPicPr>
            <p:nvPr/>
          </p:nvPicPr>
          <p:blipFill>
            <a:blip r:embed="rId2">
              <a:alphaModFix amt="35000"/>
            </a:blip>
            <a:stretch>
              <a:fillRect/>
            </a:stretch>
          </p:blipFill>
          <p:spPr>
            <a:xfrm>
              <a:off x="10279721" y="5651347"/>
              <a:ext cx="379720" cy="371525"/>
            </a:xfrm>
            <a:prstGeom prst="rect">
              <a:avLst/>
            </a:prstGeom>
          </p:spPr>
        </p:pic>
        <p:pic>
          <p:nvPicPr>
            <p:cNvPr id="7" name="Image 6">
              <a:extLst>
                <a:ext uri="{FF2B5EF4-FFF2-40B4-BE49-F238E27FC236}">
                  <a16:creationId xmlns:a16="http://schemas.microsoft.com/office/drawing/2014/main" id="{525B8768-C549-C871-AF56-5479471B940A}"/>
                </a:ext>
              </a:extLst>
            </p:cNvPr>
            <p:cNvPicPr>
              <a:picLocks noChangeAspect="1"/>
            </p:cNvPicPr>
            <p:nvPr/>
          </p:nvPicPr>
          <p:blipFill>
            <a:blip r:embed="rId2">
              <a:alphaModFix amt="35000"/>
            </a:blip>
            <a:stretch>
              <a:fillRect/>
            </a:stretch>
          </p:blipFill>
          <p:spPr>
            <a:xfrm>
              <a:off x="11467451" y="4176035"/>
              <a:ext cx="286972" cy="280779"/>
            </a:xfrm>
            <a:prstGeom prst="rect">
              <a:avLst/>
            </a:prstGeom>
          </p:spPr>
        </p:pic>
        <p:pic>
          <p:nvPicPr>
            <p:cNvPr id="8" name="Image 7">
              <a:extLst>
                <a:ext uri="{FF2B5EF4-FFF2-40B4-BE49-F238E27FC236}">
                  <a16:creationId xmlns:a16="http://schemas.microsoft.com/office/drawing/2014/main" id="{5B266EDC-335E-6796-9F10-2B21E67B0EEB}"/>
                </a:ext>
              </a:extLst>
            </p:cNvPr>
            <p:cNvPicPr>
              <a:picLocks noChangeAspect="1"/>
            </p:cNvPicPr>
            <p:nvPr/>
          </p:nvPicPr>
          <p:blipFill>
            <a:blip r:embed="rId2">
              <a:alphaModFix amt="35000"/>
            </a:blip>
            <a:stretch>
              <a:fillRect/>
            </a:stretch>
          </p:blipFill>
          <p:spPr>
            <a:xfrm>
              <a:off x="8282839" y="2726173"/>
              <a:ext cx="286972" cy="280779"/>
            </a:xfrm>
            <a:prstGeom prst="rect">
              <a:avLst/>
            </a:prstGeom>
          </p:spPr>
        </p:pic>
        <p:pic>
          <p:nvPicPr>
            <p:cNvPr id="9" name="Image 8">
              <a:extLst>
                <a:ext uri="{FF2B5EF4-FFF2-40B4-BE49-F238E27FC236}">
                  <a16:creationId xmlns:a16="http://schemas.microsoft.com/office/drawing/2014/main" id="{E102D30A-B694-B0C6-016F-FC5FF35936B5}"/>
                </a:ext>
              </a:extLst>
            </p:cNvPr>
            <p:cNvPicPr>
              <a:picLocks noChangeAspect="1"/>
            </p:cNvPicPr>
            <p:nvPr/>
          </p:nvPicPr>
          <p:blipFill>
            <a:blip r:embed="rId2">
              <a:alphaModFix amt="35000"/>
            </a:blip>
            <a:stretch>
              <a:fillRect/>
            </a:stretch>
          </p:blipFill>
          <p:spPr>
            <a:xfrm>
              <a:off x="11315549" y="572035"/>
              <a:ext cx="804718" cy="787352"/>
            </a:xfrm>
            <a:prstGeom prst="rect">
              <a:avLst/>
            </a:prstGeom>
          </p:spPr>
        </p:pic>
        <p:pic>
          <p:nvPicPr>
            <p:cNvPr id="10" name="Image 9">
              <a:extLst>
                <a:ext uri="{FF2B5EF4-FFF2-40B4-BE49-F238E27FC236}">
                  <a16:creationId xmlns:a16="http://schemas.microsoft.com/office/drawing/2014/main" id="{49BE3BA0-071C-D5DA-21AD-7657A63B57EF}"/>
                </a:ext>
              </a:extLst>
            </p:cNvPr>
            <p:cNvPicPr>
              <a:picLocks noChangeAspect="1"/>
            </p:cNvPicPr>
            <p:nvPr/>
          </p:nvPicPr>
          <p:blipFill>
            <a:blip r:embed="rId2">
              <a:alphaModFix amt="35000"/>
            </a:blip>
            <a:stretch>
              <a:fillRect/>
            </a:stretch>
          </p:blipFill>
          <p:spPr>
            <a:xfrm>
              <a:off x="10695268" y="2157098"/>
              <a:ext cx="625346" cy="611851"/>
            </a:xfrm>
            <a:prstGeom prst="rect">
              <a:avLst/>
            </a:prstGeom>
          </p:spPr>
        </p:pic>
        <p:pic>
          <p:nvPicPr>
            <p:cNvPr id="11" name="Image 10">
              <a:extLst>
                <a:ext uri="{FF2B5EF4-FFF2-40B4-BE49-F238E27FC236}">
                  <a16:creationId xmlns:a16="http://schemas.microsoft.com/office/drawing/2014/main" id="{9CE907A7-EAF0-14ED-4EE0-3D931A75DC4D}"/>
                </a:ext>
              </a:extLst>
            </p:cNvPr>
            <p:cNvPicPr>
              <a:picLocks noChangeAspect="1"/>
            </p:cNvPicPr>
            <p:nvPr/>
          </p:nvPicPr>
          <p:blipFill>
            <a:blip r:embed="rId2">
              <a:alphaModFix amt="35000"/>
            </a:blip>
            <a:stretch>
              <a:fillRect/>
            </a:stretch>
          </p:blipFill>
          <p:spPr>
            <a:xfrm>
              <a:off x="10909335" y="6470509"/>
              <a:ext cx="1504575" cy="1472106"/>
            </a:xfrm>
            <a:prstGeom prst="rect">
              <a:avLst/>
            </a:prstGeom>
          </p:spPr>
        </p:pic>
      </p:grpSp>
    </p:spTree>
    <p:extLst>
      <p:ext uri="{BB962C8B-B14F-4D97-AF65-F5344CB8AC3E}">
        <p14:creationId xmlns:p14="http://schemas.microsoft.com/office/powerpoint/2010/main" val="32763024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15128999-FAE3-B05D-B144-0B749F61FC62}"/>
              </a:ext>
            </a:extLst>
          </p:cNvPr>
          <p:cNvSpPr/>
          <p:nvPr/>
        </p:nvSpPr>
        <p:spPr>
          <a:xfrm>
            <a:off x="-11026" y="-42863"/>
            <a:ext cx="12192000" cy="6943725"/>
          </a:xfrm>
          <a:prstGeom prst="rect">
            <a:avLst/>
          </a:prstGeom>
          <a:gradFill flip="none" rotWithShape="1">
            <a:gsLst>
              <a:gs pos="0">
                <a:srgbClr val="BA2541">
                  <a:shade val="30000"/>
                  <a:satMod val="115000"/>
                </a:srgbClr>
              </a:gs>
              <a:gs pos="8000">
                <a:srgbClr val="BA2541">
                  <a:shade val="67500"/>
                  <a:satMod val="115000"/>
                </a:srgbClr>
              </a:gs>
              <a:gs pos="45000">
                <a:schemeClr val="bg1">
                  <a:alpha val="28000"/>
                </a:schemeClr>
              </a:gs>
              <a:gs pos="100000">
                <a:schemeClr val="bg1"/>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2" name="Titre 1">
            <a:extLst>
              <a:ext uri="{FF2B5EF4-FFF2-40B4-BE49-F238E27FC236}">
                <a16:creationId xmlns:a16="http://schemas.microsoft.com/office/drawing/2014/main" id="{BE009BA1-3576-2EDF-3C7D-35953E9F24E2}"/>
              </a:ext>
            </a:extLst>
          </p:cNvPr>
          <p:cNvSpPr>
            <a:spLocks noGrp="1"/>
          </p:cNvSpPr>
          <p:nvPr>
            <p:ph type="title"/>
          </p:nvPr>
        </p:nvSpPr>
        <p:spPr>
          <a:xfrm>
            <a:off x="2975224" y="211012"/>
            <a:ext cx="8079769" cy="1325563"/>
          </a:xfrm>
        </p:spPr>
        <p:txBody>
          <a:bodyPr/>
          <a:lstStyle/>
          <a:p>
            <a:r>
              <a:rPr lang="fr-CA" spc="-300"/>
              <a:t>Cadre conceptuel</a:t>
            </a:r>
          </a:p>
        </p:txBody>
      </p:sp>
      <p:sp>
        <p:nvSpPr>
          <p:cNvPr id="3" name="Espace réservé du contenu 2">
            <a:extLst>
              <a:ext uri="{FF2B5EF4-FFF2-40B4-BE49-F238E27FC236}">
                <a16:creationId xmlns:a16="http://schemas.microsoft.com/office/drawing/2014/main" id="{1323B729-B6EE-203B-9603-99EDBE514240}"/>
              </a:ext>
            </a:extLst>
          </p:cNvPr>
          <p:cNvSpPr>
            <a:spLocks noGrp="1"/>
          </p:cNvSpPr>
          <p:nvPr>
            <p:ph idx="1"/>
          </p:nvPr>
        </p:nvSpPr>
        <p:spPr>
          <a:xfrm>
            <a:off x="1261730" y="1540734"/>
            <a:ext cx="10036093" cy="4351338"/>
          </a:xfrm>
        </p:spPr>
        <p:txBody>
          <a:bodyPr vert="horz" lIns="91440" tIns="45720" rIns="91440" bIns="45720" rtlCol="0" anchor="t">
            <a:noAutofit/>
          </a:bodyPr>
          <a:lstStyle/>
          <a:p>
            <a:pPr marL="0" indent="0">
              <a:lnSpc>
                <a:spcPct val="120000"/>
              </a:lnSpc>
              <a:buNone/>
            </a:pPr>
            <a:r>
              <a:rPr lang="fr-CA" b="1" spc="-150">
                <a:latin typeface="Congenial"/>
              </a:rPr>
              <a:t>La compétence professionnelle en cinq caractéristiques</a:t>
            </a:r>
            <a:endParaRPr lang="fr-CA" spc="-150"/>
          </a:p>
          <a:p>
            <a:pPr lvl="1">
              <a:lnSpc>
                <a:spcPct val="120000"/>
              </a:lnSpc>
            </a:pPr>
            <a:r>
              <a:rPr lang="fr-CA" i="1" spc="-150">
                <a:latin typeface="Congenial"/>
              </a:rPr>
              <a:t>Définie comme une capacité mesurable, évolutive et transférable à mobiliser un ensemble de ressources (savoirs, savoir-faire, savoir-être) et à les organiser selon différentes combinatoires adaptées aux situations professionnelles (Tardif (2006); Le Boterf (2018); Perrenoud (1997)).</a:t>
            </a:r>
          </a:p>
          <a:p>
            <a:pPr lvl="1">
              <a:lnSpc>
                <a:spcPct val="120000"/>
              </a:lnSpc>
            </a:pPr>
            <a:endParaRPr lang="fr-CA" i="1" spc="-150"/>
          </a:p>
        </p:txBody>
      </p:sp>
      <p:pic>
        <p:nvPicPr>
          <p:cNvPr id="5" name="Image 4">
            <a:extLst>
              <a:ext uri="{FF2B5EF4-FFF2-40B4-BE49-F238E27FC236}">
                <a16:creationId xmlns:a16="http://schemas.microsoft.com/office/drawing/2014/main" id="{33B1BC39-57CE-5AA2-AA81-F1CA5C612D21}"/>
              </a:ext>
            </a:extLst>
          </p:cNvPr>
          <p:cNvPicPr>
            <a:picLocks noChangeAspect="1"/>
          </p:cNvPicPr>
          <p:nvPr/>
        </p:nvPicPr>
        <p:blipFill>
          <a:blip r:embed="rId3"/>
          <a:stretch>
            <a:fillRect/>
          </a:stretch>
        </p:blipFill>
        <p:spPr>
          <a:xfrm>
            <a:off x="568936" y="4295774"/>
            <a:ext cx="3008166" cy="930896"/>
          </a:xfrm>
          <a:prstGeom prst="rect">
            <a:avLst/>
          </a:prstGeom>
        </p:spPr>
      </p:pic>
      <p:pic>
        <p:nvPicPr>
          <p:cNvPr id="23" name="Image 22">
            <a:extLst>
              <a:ext uri="{FF2B5EF4-FFF2-40B4-BE49-F238E27FC236}">
                <a16:creationId xmlns:a16="http://schemas.microsoft.com/office/drawing/2014/main" id="{739B165A-B423-C533-A749-F045F345A1C5}"/>
              </a:ext>
            </a:extLst>
          </p:cNvPr>
          <p:cNvPicPr>
            <a:picLocks noChangeAspect="1"/>
          </p:cNvPicPr>
          <p:nvPr/>
        </p:nvPicPr>
        <p:blipFill>
          <a:blip r:embed="rId3"/>
          <a:stretch>
            <a:fillRect/>
          </a:stretch>
        </p:blipFill>
        <p:spPr>
          <a:xfrm>
            <a:off x="4566312" y="4295773"/>
            <a:ext cx="3008166" cy="930896"/>
          </a:xfrm>
          <a:prstGeom prst="rect">
            <a:avLst/>
          </a:prstGeom>
        </p:spPr>
      </p:pic>
      <p:pic>
        <p:nvPicPr>
          <p:cNvPr id="24" name="Image 23">
            <a:extLst>
              <a:ext uri="{FF2B5EF4-FFF2-40B4-BE49-F238E27FC236}">
                <a16:creationId xmlns:a16="http://schemas.microsoft.com/office/drawing/2014/main" id="{34E1FDF2-9CFE-8C3B-D8AC-9A4D92DC6B76}"/>
              </a:ext>
            </a:extLst>
          </p:cNvPr>
          <p:cNvPicPr>
            <a:picLocks noChangeAspect="1"/>
          </p:cNvPicPr>
          <p:nvPr/>
        </p:nvPicPr>
        <p:blipFill>
          <a:blip r:embed="rId3"/>
          <a:stretch>
            <a:fillRect/>
          </a:stretch>
        </p:blipFill>
        <p:spPr>
          <a:xfrm>
            <a:off x="8576180" y="4295772"/>
            <a:ext cx="3008166" cy="930896"/>
          </a:xfrm>
          <a:prstGeom prst="rect">
            <a:avLst/>
          </a:prstGeom>
        </p:spPr>
      </p:pic>
      <p:pic>
        <p:nvPicPr>
          <p:cNvPr id="25" name="Image 24">
            <a:extLst>
              <a:ext uri="{FF2B5EF4-FFF2-40B4-BE49-F238E27FC236}">
                <a16:creationId xmlns:a16="http://schemas.microsoft.com/office/drawing/2014/main" id="{A9AB57BC-310E-F426-EB66-49D852DD7896}"/>
              </a:ext>
            </a:extLst>
          </p:cNvPr>
          <p:cNvPicPr>
            <a:picLocks noChangeAspect="1"/>
          </p:cNvPicPr>
          <p:nvPr/>
        </p:nvPicPr>
        <p:blipFill>
          <a:blip r:embed="rId3"/>
          <a:stretch>
            <a:fillRect/>
          </a:stretch>
        </p:blipFill>
        <p:spPr>
          <a:xfrm>
            <a:off x="2567624" y="5432527"/>
            <a:ext cx="3008166" cy="930896"/>
          </a:xfrm>
          <a:prstGeom prst="rect">
            <a:avLst/>
          </a:prstGeom>
        </p:spPr>
      </p:pic>
      <p:pic>
        <p:nvPicPr>
          <p:cNvPr id="26" name="Image 25">
            <a:extLst>
              <a:ext uri="{FF2B5EF4-FFF2-40B4-BE49-F238E27FC236}">
                <a16:creationId xmlns:a16="http://schemas.microsoft.com/office/drawing/2014/main" id="{D63FEA68-3697-E4D9-575D-BC9B4D6D3FEA}"/>
              </a:ext>
            </a:extLst>
          </p:cNvPr>
          <p:cNvPicPr>
            <a:picLocks noChangeAspect="1"/>
          </p:cNvPicPr>
          <p:nvPr/>
        </p:nvPicPr>
        <p:blipFill>
          <a:blip r:embed="rId3"/>
          <a:stretch>
            <a:fillRect/>
          </a:stretch>
        </p:blipFill>
        <p:spPr>
          <a:xfrm>
            <a:off x="6565000" y="5432526"/>
            <a:ext cx="3008166" cy="930896"/>
          </a:xfrm>
          <a:prstGeom prst="rect">
            <a:avLst/>
          </a:prstGeom>
        </p:spPr>
      </p:pic>
      <p:sp>
        <p:nvSpPr>
          <p:cNvPr id="27" name="ZoneTexte 26">
            <a:extLst>
              <a:ext uri="{FF2B5EF4-FFF2-40B4-BE49-F238E27FC236}">
                <a16:creationId xmlns:a16="http://schemas.microsoft.com/office/drawing/2014/main" id="{67E02396-89D9-1AB9-ED9C-3E81EA4972CC}"/>
              </a:ext>
            </a:extLst>
          </p:cNvPr>
          <p:cNvSpPr txBox="1"/>
          <p:nvPr/>
        </p:nvSpPr>
        <p:spPr>
          <a:xfrm>
            <a:off x="989351" y="4499548"/>
            <a:ext cx="2443396"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CA" sz="2800" b="1">
                <a:solidFill>
                  <a:schemeClr val="bg1"/>
                </a:solidFill>
                <a:latin typeface="Congenial"/>
              </a:rPr>
              <a:t>Mobilisation</a:t>
            </a:r>
            <a:endParaRPr lang="fr-FR">
              <a:solidFill>
                <a:schemeClr val="bg1"/>
              </a:solidFill>
            </a:endParaRPr>
          </a:p>
        </p:txBody>
      </p:sp>
      <p:sp>
        <p:nvSpPr>
          <p:cNvPr id="28" name="ZoneTexte 27">
            <a:extLst>
              <a:ext uri="{FF2B5EF4-FFF2-40B4-BE49-F238E27FC236}">
                <a16:creationId xmlns:a16="http://schemas.microsoft.com/office/drawing/2014/main" id="{121B59B4-75C8-1E7C-0CC9-9B3B9195E281}"/>
              </a:ext>
            </a:extLst>
          </p:cNvPr>
          <p:cNvSpPr txBox="1"/>
          <p:nvPr/>
        </p:nvSpPr>
        <p:spPr>
          <a:xfrm>
            <a:off x="4824334" y="4499547"/>
            <a:ext cx="2617188"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CA" sz="2800" b="1">
                <a:solidFill>
                  <a:schemeClr val="bg1"/>
                </a:solidFill>
                <a:latin typeface="Congenial"/>
              </a:rPr>
              <a:t>Combinatoire</a:t>
            </a:r>
            <a:endParaRPr lang="fr-FR">
              <a:solidFill>
                <a:schemeClr val="bg1"/>
              </a:solidFill>
            </a:endParaRPr>
          </a:p>
        </p:txBody>
      </p:sp>
      <p:sp>
        <p:nvSpPr>
          <p:cNvPr id="29" name="ZoneTexte 28">
            <a:extLst>
              <a:ext uri="{FF2B5EF4-FFF2-40B4-BE49-F238E27FC236}">
                <a16:creationId xmlns:a16="http://schemas.microsoft.com/office/drawing/2014/main" id="{C1B35D70-CF32-2035-D395-11F7FB82307D}"/>
              </a:ext>
            </a:extLst>
          </p:cNvPr>
          <p:cNvSpPr txBox="1"/>
          <p:nvPr/>
        </p:nvSpPr>
        <p:spPr>
          <a:xfrm>
            <a:off x="8698947" y="4499547"/>
            <a:ext cx="2762632"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CA" sz="2800" b="1">
                <a:solidFill>
                  <a:schemeClr val="bg1"/>
                </a:solidFill>
                <a:latin typeface="Congenial"/>
              </a:rPr>
              <a:t>Transférabilité</a:t>
            </a:r>
            <a:endParaRPr lang="fr-FR"/>
          </a:p>
        </p:txBody>
      </p:sp>
      <p:sp>
        <p:nvSpPr>
          <p:cNvPr id="30" name="ZoneTexte 29">
            <a:extLst>
              <a:ext uri="{FF2B5EF4-FFF2-40B4-BE49-F238E27FC236}">
                <a16:creationId xmlns:a16="http://schemas.microsoft.com/office/drawing/2014/main" id="{8F415217-5552-3495-12C8-A4B8743B1D95}"/>
              </a:ext>
            </a:extLst>
          </p:cNvPr>
          <p:cNvSpPr txBox="1"/>
          <p:nvPr/>
        </p:nvSpPr>
        <p:spPr>
          <a:xfrm>
            <a:off x="2900596" y="5636300"/>
            <a:ext cx="2318478"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CA" sz="2800" b="1">
                <a:solidFill>
                  <a:schemeClr val="bg1"/>
                </a:solidFill>
                <a:latin typeface="Congenial"/>
              </a:rPr>
              <a:t>Complétude</a:t>
            </a:r>
          </a:p>
        </p:txBody>
      </p:sp>
      <p:sp>
        <p:nvSpPr>
          <p:cNvPr id="31" name="ZoneTexte 30">
            <a:extLst>
              <a:ext uri="{FF2B5EF4-FFF2-40B4-BE49-F238E27FC236}">
                <a16:creationId xmlns:a16="http://schemas.microsoft.com/office/drawing/2014/main" id="{4960D883-0C3A-6F68-C5E1-1824424A325A}"/>
              </a:ext>
            </a:extLst>
          </p:cNvPr>
          <p:cNvSpPr txBox="1"/>
          <p:nvPr/>
        </p:nvSpPr>
        <p:spPr>
          <a:xfrm>
            <a:off x="6897973" y="5636301"/>
            <a:ext cx="2330970"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CA" sz="2800" b="1">
                <a:solidFill>
                  <a:schemeClr val="bg1"/>
                </a:solidFill>
                <a:latin typeface="Congenial"/>
              </a:rPr>
              <a:t>Mesurabilité</a:t>
            </a:r>
            <a:endParaRPr lang="fr-FR"/>
          </a:p>
        </p:txBody>
      </p:sp>
    </p:spTree>
    <p:extLst>
      <p:ext uri="{BB962C8B-B14F-4D97-AF65-F5344CB8AC3E}">
        <p14:creationId xmlns:p14="http://schemas.microsoft.com/office/powerpoint/2010/main" val="17202228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A73149-440E-40E1-A02C-D7CF65CCA312}"/>
            </a:ext>
          </a:extLst>
        </p:cNvPr>
        <p:cNvGrpSpPr/>
        <p:nvPr/>
      </p:nvGrpSpPr>
      <p:grpSpPr>
        <a:xfrm>
          <a:off x="0" y="0"/>
          <a:ext cx="0" cy="0"/>
          <a:chOff x="0" y="0"/>
          <a:chExt cx="0" cy="0"/>
        </a:xfrm>
      </p:grpSpPr>
      <p:sp>
        <p:nvSpPr>
          <p:cNvPr id="17" name="Rectangle 16">
            <a:extLst>
              <a:ext uri="{FF2B5EF4-FFF2-40B4-BE49-F238E27FC236}">
                <a16:creationId xmlns:a16="http://schemas.microsoft.com/office/drawing/2014/main" id="{6822E427-64D8-8C5D-01C7-0FA4265E6ACE}"/>
              </a:ext>
            </a:extLst>
          </p:cNvPr>
          <p:cNvSpPr/>
          <p:nvPr/>
        </p:nvSpPr>
        <p:spPr>
          <a:xfrm rot="10800000">
            <a:off x="3964" y="-42863"/>
            <a:ext cx="12192000" cy="6943725"/>
          </a:xfrm>
          <a:prstGeom prst="rect">
            <a:avLst/>
          </a:prstGeom>
          <a:gradFill flip="none" rotWithShape="1">
            <a:gsLst>
              <a:gs pos="0">
                <a:srgbClr val="BA2541">
                  <a:shade val="30000"/>
                  <a:satMod val="115000"/>
                </a:srgbClr>
              </a:gs>
              <a:gs pos="8000">
                <a:srgbClr val="BA2541">
                  <a:shade val="67500"/>
                  <a:satMod val="115000"/>
                </a:srgbClr>
              </a:gs>
              <a:gs pos="45000">
                <a:schemeClr val="bg1">
                  <a:alpha val="28000"/>
                </a:schemeClr>
              </a:gs>
              <a:gs pos="100000">
                <a:schemeClr val="bg1"/>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2" name="Titre 1">
            <a:extLst>
              <a:ext uri="{FF2B5EF4-FFF2-40B4-BE49-F238E27FC236}">
                <a16:creationId xmlns:a16="http://schemas.microsoft.com/office/drawing/2014/main" id="{6F6D7B6B-7CBF-DEF5-3EFF-C2321FA2278F}"/>
              </a:ext>
            </a:extLst>
          </p:cNvPr>
          <p:cNvSpPr>
            <a:spLocks noGrp="1"/>
          </p:cNvSpPr>
          <p:nvPr>
            <p:ph type="title"/>
          </p:nvPr>
        </p:nvSpPr>
        <p:spPr>
          <a:xfrm>
            <a:off x="890611" y="381133"/>
            <a:ext cx="8079769" cy="1325563"/>
          </a:xfrm>
        </p:spPr>
        <p:txBody>
          <a:bodyPr/>
          <a:lstStyle/>
          <a:p>
            <a:r>
              <a:rPr lang="fr-CA" spc="-300" dirty="0" err="1"/>
              <a:t>Référentialisation</a:t>
            </a:r>
            <a:endParaRPr lang="fr-CA" spc="-300" dirty="0"/>
          </a:p>
        </p:txBody>
      </p:sp>
      <p:sp>
        <p:nvSpPr>
          <p:cNvPr id="3" name="Espace réservé du contenu 2">
            <a:extLst>
              <a:ext uri="{FF2B5EF4-FFF2-40B4-BE49-F238E27FC236}">
                <a16:creationId xmlns:a16="http://schemas.microsoft.com/office/drawing/2014/main" id="{A92447F8-D54F-4374-56E4-36C0146852FB}"/>
              </a:ext>
            </a:extLst>
          </p:cNvPr>
          <p:cNvSpPr>
            <a:spLocks noGrp="1"/>
          </p:cNvSpPr>
          <p:nvPr>
            <p:ph idx="1"/>
          </p:nvPr>
        </p:nvSpPr>
        <p:spPr>
          <a:xfrm>
            <a:off x="1075547" y="1895680"/>
            <a:ext cx="4759391" cy="4351338"/>
          </a:xfrm>
        </p:spPr>
        <p:txBody>
          <a:bodyPr>
            <a:noAutofit/>
          </a:bodyPr>
          <a:lstStyle/>
          <a:p>
            <a:pPr lvl="1">
              <a:lnSpc>
                <a:spcPct val="120000"/>
              </a:lnSpc>
            </a:pPr>
            <a:r>
              <a:rPr lang="fr-CA" i="1" spc="-150" dirty="0"/>
              <a:t>Processus d’identification, de catégorisation et d’articulation des compétences, inspiré de Parent et </a:t>
            </a:r>
            <a:r>
              <a:rPr lang="fr-CA" i="1" spc="-150" dirty="0" err="1"/>
              <a:t>Jouquan</a:t>
            </a:r>
            <a:r>
              <a:rPr lang="fr-CA" i="1" spc="-150" dirty="0"/>
              <a:t> (2015).</a:t>
            </a:r>
          </a:p>
          <a:p>
            <a:pPr lvl="1">
              <a:lnSpc>
                <a:spcPct val="120000"/>
              </a:lnSpc>
            </a:pPr>
            <a:r>
              <a:rPr lang="fr-CA" i="1" spc="-150" dirty="0"/>
              <a:t>Vise à croiser situations professionnelles et compétences pour amorcer un référentiel dynamique.</a:t>
            </a:r>
          </a:p>
        </p:txBody>
      </p:sp>
      <p:sp>
        <p:nvSpPr>
          <p:cNvPr id="7" name="Rectangle 6">
            <a:extLst>
              <a:ext uri="{FF2B5EF4-FFF2-40B4-BE49-F238E27FC236}">
                <a16:creationId xmlns:a16="http://schemas.microsoft.com/office/drawing/2014/main" id="{6B553B8E-82D1-F441-92D6-1BF86F49A0E1}"/>
              </a:ext>
            </a:extLst>
          </p:cNvPr>
          <p:cNvSpPr/>
          <p:nvPr/>
        </p:nvSpPr>
        <p:spPr>
          <a:xfrm>
            <a:off x="6096000" y="1973703"/>
            <a:ext cx="5665470" cy="2381127"/>
          </a:xfrm>
          <a:custGeom>
            <a:avLst/>
            <a:gdLst>
              <a:gd name="csX0" fmla="*/ 0 w 5665470"/>
              <a:gd name="csY0" fmla="*/ 0 h 2381127"/>
              <a:gd name="csX1" fmla="*/ 396583 w 5665470"/>
              <a:gd name="csY1" fmla="*/ 0 h 2381127"/>
              <a:gd name="csX2" fmla="*/ 1019785 w 5665470"/>
              <a:gd name="csY2" fmla="*/ 0 h 2381127"/>
              <a:gd name="csX3" fmla="*/ 1586332 w 5665470"/>
              <a:gd name="csY3" fmla="*/ 0 h 2381127"/>
              <a:gd name="csX4" fmla="*/ 2096224 w 5665470"/>
              <a:gd name="csY4" fmla="*/ 0 h 2381127"/>
              <a:gd name="csX5" fmla="*/ 2492807 w 5665470"/>
              <a:gd name="csY5" fmla="*/ 0 h 2381127"/>
              <a:gd name="csX6" fmla="*/ 2946044 w 5665470"/>
              <a:gd name="csY6" fmla="*/ 0 h 2381127"/>
              <a:gd name="csX7" fmla="*/ 3455937 w 5665470"/>
              <a:gd name="csY7" fmla="*/ 0 h 2381127"/>
              <a:gd name="csX8" fmla="*/ 3909174 w 5665470"/>
              <a:gd name="csY8" fmla="*/ 0 h 2381127"/>
              <a:gd name="csX9" fmla="*/ 4589031 w 5665470"/>
              <a:gd name="csY9" fmla="*/ 0 h 2381127"/>
              <a:gd name="csX10" fmla="*/ 5098923 w 5665470"/>
              <a:gd name="csY10" fmla="*/ 0 h 2381127"/>
              <a:gd name="csX11" fmla="*/ 5665470 w 5665470"/>
              <a:gd name="csY11" fmla="*/ 0 h 2381127"/>
              <a:gd name="csX12" fmla="*/ 5665470 w 5665470"/>
              <a:gd name="csY12" fmla="*/ 619093 h 2381127"/>
              <a:gd name="csX13" fmla="*/ 5665470 w 5665470"/>
              <a:gd name="csY13" fmla="*/ 1261997 h 2381127"/>
              <a:gd name="csX14" fmla="*/ 5665470 w 5665470"/>
              <a:gd name="csY14" fmla="*/ 1809657 h 2381127"/>
              <a:gd name="csX15" fmla="*/ 5665470 w 5665470"/>
              <a:gd name="csY15" fmla="*/ 2381127 h 2381127"/>
              <a:gd name="csX16" fmla="*/ 5268887 w 5665470"/>
              <a:gd name="csY16" fmla="*/ 2381127 h 2381127"/>
              <a:gd name="csX17" fmla="*/ 4758995 w 5665470"/>
              <a:gd name="csY17" fmla="*/ 2381127 h 2381127"/>
              <a:gd name="csX18" fmla="*/ 4362412 w 5665470"/>
              <a:gd name="csY18" fmla="*/ 2381127 h 2381127"/>
              <a:gd name="csX19" fmla="*/ 3852520 w 5665470"/>
              <a:gd name="csY19" fmla="*/ 2381127 h 2381127"/>
              <a:gd name="csX20" fmla="*/ 3229318 w 5665470"/>
              <a:gd name="csY20" fmla="*/ 2381127 h 2381127"/>
              <a:gd name="csX21" fmla="*/ 2776080 w 5665470"/>
              <a:gd name="csY21" fmla="*/ 2381127 h 2381127"/>
              <a:gd name="csX22" fmla="*/ 2379497 w 5665470"/>
              <a:gd name="csY22" fmla="*/ 2381127 h 2381127"/>
              <a:gd name="csX23" fmla="*/ 1699641 w 5665470"/>
              <a:gd name="csY23" fmla="*/ 2381127 h 2381127"/>
              <a:gd name="csX24" fmla="*/ 1303058 w 5665470"/>
              <a:gd name="csY24" fmla="*/ 2381127 h 2381127"/>
              <a:gd name="csX25" fmla="*/ 679856 w 5665470"/>
              <a:gd name="csY25" fmla="*/ 2381127 h 2381127"/>
              <a:gd name="csX26" fmla="*/ 0 w 5665470"/>
              <a:gd name="csY26" fmla="*/ 2381127 h 2381127"/>
              <a:gd name="csX27" fmla="*/ 0 w 5665470"/>
              <a:gd name="csY27" fmla="*/ 1857279 h 2381127"/>
              <a:gd name="csX28" fmla="*/ 0 w 5665470"/>
              <a:gd name="csY28" fmla="*/ 1214375 h 2381127"/>
              <a:gd name="csX29" fmla="*/ 0 w 5665470"/>
              <a:gd name="csY29" fmla="*/ 571470 h 2381127"/>
              <a:gd name="csX30" fmla="*/ 0 w 5665470"/>
              <a:gd name="csY30" fmla="*/ 0 h 2381127"/>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Lst>
            <a:rect l="l" t="t" r="r" b="b"/>
            <a:pathLst>
              <a:path w="5665470" h="2381127" fill="none" extrusionOk="0">
                <a:moveTo>
                  <a:pt x="0" y="0"/>
                </a:moveTo>
                <a:cubicBezTo>
                  <a:pt x="95380" y="-23751"/>
                  <a:pt x="239827" y="9795"/>
                  <a:pt x="396583" y="0"/>
                </a:cubicBezTo>
                <a:cubicBezTo>
                  <a:pt x="553339" y="-9795"/>
                  <a:pt x="865647" y="54535"/>
                  <a:pt x="1019785" y="0"/>
                </a:cubicBezTo>
                <a:cubicBezTo>
                  <a:pt x="1173923" y="-54535"/>
                  <a:pt x="1370694" y="28970"/>
                  <a:pt x="1586332" y="0"/>
                </a:cubicBezTo>
                <a:cubicBezTo>
                  <a:pt x="1801970" y="-28970"/>
                  <a:pt x="1872653" y="12874"/>
                  <a:pt x="2096224" y="0"/>
                </a:cubicBezTo>
                <a:cubicBezTo>
                  <a:pt x="2319795" y="-12874"/>
                  <a:pt x="2394525" y="25356"/>
                  <a:pt x="2492807" y="0"/>
                </a:cubicBezTo>
                <a:cubicBezTo>
                  <a:pt x="2591089" y="-25356"/>
                  <a:pt x="2849792" y="11014"/>
                  <a:pt x="2946044" y="0"/>
                </a:cubicBezTo>
                <a:cubicBezTo>
                  <a:pt x="3042296" y="-11014"/>
                  <a:pt x="3264345" y="35613"/>
                  <a:pt x="3455937" y="0"/>
                </a:cubicBezTo>
                <a:cubicBezTo>
                  <a:pt x="3647529" y="-35613"/>
                  <a:pt x="3780391" y="17218"/>
                  <a:pt x="3909174" y="0"/>
                </a:cubicBezTo>
                <a:cubicBezTo>
                  <a:pt x="4037957" y="-17218"/>
                  <a:pt x="4301748" y="19234"/>
                  <a:pt x="4589031" y="0"/>
                </a:cubicBezTo>
                <a:cubicBezTo>
                  <a:pt x="4876314" y="-19234"/>
                  <a:pt x="4955551" y="16041"/>
                  <a:pt x="5098923" y="0"/>
                </a:cubicBezTo>
                <a:cubicBezTo>
                  <a:pt x="5242295" y="-16041"/>
                  <a:pt x="5527563" y="49126"/>
                  <a:pt x="5665470" y="0"/>
                </a:cubicBezTo>
                <a:cubicBezTo>
                  <a:pt x="5708912" y="269867"/>
                  <a:pt x="5598530" y="425910"/>
                  <a:pt x="5665470" y="619093"/>
                </a:cubicBezTo>
                <a:cubicBezTo>
                  <a:pt x="5732410" y="812276"/>
                  <a:pt x="5626212" y="1077912"/>
                  <a:pt x="5665470" y="1261997"/>
                </a:cubicBezTo>
                <a:cubicBezTo>
                  <a:pt x="5704728" y="1446082"/>
                  <a:pt x="5617088" y="1626763"/>
                  <a:pt x="5665470" y="1809657"/>
                </a:cubicBezTo>
                <a:cubicBezTo>
                  <a:pt x="5713852" y="1992551"/>
                  <a:pt x="5645545" y="2132261"/>
                  <a:pt x="5665470" y="2381127"/>
                </a:cubicBezTo>
                <a:cubicBezTo>
                  <a:pt x="5477018" y="2407815"/>
                  <a:pt x="5433167" y="2356319"/>
                  <a:pt x="5268887" y="2381127"/>
                </a:cubicBezTo>
                <a:cubicBezTo>
                  <a:pt x="5104607" y="2405935"/>
                  <a:pt x="4990597" y="2362827"/>
                  <a:pt x="4758995" y="2381127"/>
                </a:cubicBezTo>
                <a:cubicBezTo>
                  <a:pt x="4527393" y="2399427"/>
                  <a:pt x="4493588" y="2381116"/>
                  <a:pt x="4362412" y="2381127"/>
                </a:cubicBezTo>
                <a:cubicBezTo>
                  <a:pt x="4231236" y="2381138"/>
                  <a:pt x="4071919" y="2327122"/>
                  <a:pt x="3852520" y="2381127"/>
                </a:cubicBezTo>
                <a:cubicBezTo>
                  <a:pt x="3633121" y="2435132"/>
                  <a:pt x="3517470" y="2361327"/>
                  <a:pt x="3229318" y="2381127"/>
                </a:cubicBezTo>
                <a:cubicBezTo>
                  <a:pt x="2941166" y="2400927"/>
                  <a:pt x="2893825" y="2362496"/>
                  <a:pt x="2776080" y="2381127"/>
                </a:cubicBezTo>
                <a:cubicBezTo>
                  <a:pt x="2658335" y="2399758"/>
                  <a:pt x="2505179" y="2377418"/>
                  <a:pt x="2379497" y="2381127"/>
                </a:cubicBezTo>
                <a:cubicBezTo>
                  <a:pt x="2253815" y="2384836"/>
                  <a:pt x="1921537" y="2344229"/>
                  <a:pt x="1699641" y="2381127"/>
                </a:cubicBezTo>
                <a:cubicBezTo>
                  <a:pt x="1477745" y="2418025"/>
                  <a:pt x="1438756" y="2365292"/>
                  <a:pt x="1303058" y="2381127"/>
                </a:cubicBezTo>
                <a:cubicBezTo>
                  <a:pt x="1167360" y="2396962"/>
                  <a:pt x="914413" y="2376864"/>
                  <a:pt x="679856" y="2381127"/>
                </a:cubicBezTo>
                <a:cubicBezTo>
                  <a:pt x="445299" y="2385390"/>
                  <a:pt x="218745" y="2340416"/>
                  <a:pt x="0" y="2381127"/>
                </a:cubicBezTo>
                <a:cubicBezTo>
                  <a:pt x="-3401" y="2149401"/>
                  <a:pt x="61365" y="2075491"/>
                  <a:pt x="0" y="1857279"/>
                </a:cubicBezTo>
                <a:cubicBezTo>
                  <a:pt x="-61365" y="1639067"/>
                  <a:pt x="50565" y="1432049"/>
                  <a:pt x="0" y="1214375"/>
                </a:cubicBezTo>
                <a:cubicBezTo>
                  <a:pt x="-50565" y="996701"/>
                  <a:pt x="15677" y="753086"/>
                  <a:pt x="0" y="571470"/>
                </a:cubicBezTo>
                <a:cubicBezTo>
                  <a:pt x="-15677" y="389855"/>
                  <a:pt x="8211" y="269872"/>
                  <a:pt x="0" y="0"/>
                </a:cubicBezTo>
                <a:close/>
              </a:path>
              <a:path w="5665470" h="2381127" stroke="0" extrusionOk="0">
                <a:moveTo>
                  <a:pt x="0" y="0"/>
                </a:moveTo>
                <a:cubicBezTo>
                  <a:pt x="176854" y="-55005"/>
                  <a:pt x="407324" y="9878"/>
                  <a:pt x="623202" y="0"/>
                </a:cubicBezTo>
                <a:cubicBezTo>
                  <a:pt x="839080" y="-9878"/>
                  <a:pt x="985373" y="40358"/>
                  <a:pt x="1303058" y="0"/>
                </a:cubicBezTo>
                <a:cubicBezTo>
                  <a:pt x="1620743" y="-40358"/>
                  <a:pt x="1507545" y="18587"/>
                  <a:pt x="1699641" y="0"/>
                </a:cubicBezTo>
                <a:cubicBezTo>
                  <a:pt x="1891737" y="-18587"/>
                  <a:pt x="2001936" y="28756"/>
                  <a:pt x="2266188" y="0"/>
                </a:cubicBezTo>
                <a:cubicBezTo>
                  <a:pt x="2530440" y="-28756"/>
                  <a:pt x="2616569" y="35109"/>
                  <a:pt x="2776080" y="0"/>
                </a:cubicBezTo>
                <a:cubicBezTo>
                  <a:pt x="2935591" y="-35109"/>
                  <a:pt x="3064875" y="27806"/>
                  <a:pt x="3172663" y="0"/>
                </a:cubicBezTo>
                <a:cubicBezTo>
                  <a:pt x="3280451" y="-27806"/>
                  <a:pt x="3554411" y="48684"/>
                  <a:pt x="3682556" y="0"/>
                </a:cubicBezTo>
                <a:cubicBezTo>
                  <a:pt x="3810701" y="-48684"/>
                  <a:pt x="4090581" y="61357"/>
                  <a:pt x="4362412" y="0"/>
                </a:cubicBezTo>
                <a:cubicBezTo>
                  <a:pt x="4634243" y="-61357"/>
                  <a:pt x="4671455" y="37247"/>
                  <a:pt x="4872304" y="0"/>
                </a:cubicBezTo>
                <a:cubicBezTo>
                  <a:pt x="5073153" y="-37247"/>
                  <a:pt x="5501170" y="37589"/>
                  <a:pt x="5665470" y="0"/>
                </a:cubicBezTo>
                <a:cubicBezTo>
                  <a:pt x="5714853" y="111323"/>
                  <a:pt x="5605011" y="402376"/>
                  <a:pt x="5665470" y="547659"/>
                </a:cubicBezTo>
                <a:cubicBezTo>
                  <a:pt x="5725929" y="692942"/>
                  <a:pt x="5624110" y="953994"/>
                  <a:pt x="5665470" y="1190564"/>
                </a:cubicBezTo>
                <a:cubicBezTo>
                  <a:pt x="5706830" y="1427134"/>
                  <a:pt x="5620662" y="1597580"/>
                  <a:pt x="5665470" y="1833468"/>
                </a:cubicBezTo>
                <a:cubicBezTo>
                  <a:pt x="5710278" y="2069356"/>
                  <a:pt x="5635542" y="2150812"/>
                  <a:pt x="5665470" y="2381127"/>
                </a:cubicBezTo>
                <a:cubicBezTo>
                  <a:pt x="5413771" y="2386775"/>
                  <a:pt x="5344957" y="2379547"/>
                  <a:pt x="5098923" y="2381127"/>
                </a:cubicBezTo>
                <a:cubicBezTo>
                  <a:pt x="4852889" y="2382707"/>
                  <a:pt x="4755788" y="2373700"/>
                  <a:pt x="4475721" y="2381127"/>
                </a:cubicBezTo>
                <a:cubicBezTo>
                  <a:pt x="4195654" y="2388554"/>
                  <a:pt x="4189942" y="2363530"/>
                  <a:pt x="4079138" y="2381127"/>
                </a:cubicBezTo>
                <a:cubicBezTo>
                  <a:pt x="3968334" y="2398724"/>
                  <a:pt x="3875669" y="2355495"/>
                  <a:pt x="3682555" y="2381127"/>
                </a:cubicBezTo>
                <a:cubicBezTo>
                  <a:pt x="3489441" y="2406759"/>
                  <a:pt x="3368410" y="2340942"/>
                  <a:pt x="3116008" y="2381127"/>
                </a:cubicBezTo>
                <a:cubicBezTo>
                  <a:pt x="2863606" y="2421312"/>
                  <a:pt x="2591879" y="2372204"/>
                  <a:pt x="2436152" y="2381127"/>
                </a:cubicBezTo>
                <a:cubicBezTo>
                  <a:pt x="2280425" y="2390050"/>
                  <a:pt x="2085509" y="2349655"/>
                  <a:pt x="1869605" y="2381127"/>
                </a:cubicBezTo>
                <a:cubicBezTo>
                  <a:pt x="1653701" y="2412599"/>
                  <a:pt x="1652327" y="2334574"/>
                  <a:pt x="1473022" y="2381127"/>
                </a:cubicBezTo>
                <a:cubicBezTo>
                  <a:pt x="1293717" y="2427680"/>
                  <a:pt x="1268246" y="2357319"/>
                  <a:pt x="1076439" y="2381127"/>
                </a:cubicBezTo>
                <a:cubicBezTo>
                  <a:pt x="884632" y="2404935"/>
                  <a:pt x="322976" y="2364932"/>
                  <a:pt x="0" y="2381127"/>
                </a:cubicBezTo>
                <a:cubicBezTo>
                  <a:pt x="-14886" y="2110284"/>
                  <a:pt x="61684" y="2001539"/>
                  <a:pt x="0" y="1833468"/>
                </a:cubicBezTo>
                <a:cubicBezTo>
                  <a:pt x="-61684" y="1665397"/>
                  <a:pt x="54080" y="1518473"/>
                  <a:pt x="0" y="1214375"/>
                </a:cubicBezTo>
                <a:cubicBezTo>
                  <a:pt x="-54080" y="910277"/>
                  <a:pt x="59236" y="870480"/>
                  <a:pt x="0" y="571470"/>
                </a:cubicBezTo>
                <a:cubicBezTo>
                  <a:pt x="-59236" y="272461"/>
                  <a:pt x="44252" y="208430"/>
                  <a:pt x="0" y="0"/>
                </a:cubicBezTo>
                <a:close/>
              </a:path>
            </a:pathLst>
          </a:custGeom>
          <a:solidFill>
            <a:schemeClr val="bg1"/>
          </a:solidFill>
          <a:ln w="57150">
            <a:extLst>
              <a:ext uri="{C807C97D-BFC1-408E-A445-0C87EB9F89A2}">
                <ask:lineSketchStyleProps xmlns:ask="http://schemas.microsoft.com/office/drawing/2018/sketchyshapes" sd="367464159">
                  <a:prstGeom prst="rect">
                    <a:avLst/>
                  </a:prstGeom>
                  <ask:type>
                    <ask:lineSketchScribbl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grpSp>
        <p:nvGrpSpPr>
          <p:cNvPr id="25" name="Groupe 24">
            <a:extLst>
              <a:ext uri="{FF2B5EF4-FFF2-40B4-BE49-F238E27FC236}">
                <a16:creationId xmlns:a16="http://schemas.microsoft.com/office/drawing/2014/main" id="{80CB9367-7CDB-0EDF-9596-AC07365DEB53}"/>
              </a:ext>
            </a:extLst>
          </p:cNvPr>
          <p:cNvGrpSpPr/>
          <p:nvPr/>
        </p:nvGrpSpPr>
        <p:grpSpPr>
          <a:xfrm>
            <a:off x="6453282" y="1381530"/>
            <a:ext cx="5034196" cy="4684425"/>
            <a:chOff x="6683114" y="537147"/>
            <a:chExt cx="5034196" cy="4684425"/>
          </a:xfrm>
        </p:grpSpPr>
        <p:sp>
          <p:nvSpPr>
            <p:cNvPr id="4" name="Rectangle : coins arrondis 3">
              <a:extLst>
                <a:ext uri="{FF2B5EF4-FFF2-40B4-BE49-F238E27FC236}">
                  <a16:creationId xmlns:a16="http://schemas.microsoft.com/office/drawing/2014/main" id="{804EF424-6BD4-F8BB-4D1E-E7D53DEF7565}"/>
                </a:ext>
              </a:extLst>
            </p:cNvPr>
            <p:cNvSpPr/>
            <p:nvPr/>
          </p:nvSpPr>
          <p:spPr>
            <a:xfrm>
              <a:off x="6695606" y="537147"/>
              <a:ext cx="3797508" cy="512163"/>
            </a:xfrm>
            <a:prstGeom prst="roundRect">
              <a:avLst/>
            </a:prstGeom>
            <a:solidFill>
              <a:srgbClr val="BB4D62"/>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342900" indent="-342900" algn="ctr">
                <a:buAutoNum type="arabicParenR"/>
              </a:pPr>
              <a:r>
                <a:rPr lang="fr-CA" sz="1600">
                  <a:latin typeface="Congenial"/>
                </a:rPr>
                <a:t>Référentiel d'activités</a:t>
              </a:r>
              <a:endParaRPr lang="fr-FR" sz="1600">
                <a:latin typeface="Congenial"/>
              </a:endParaRPr>
            </a:p>
          </p:txBody>
        </p:sp>
        <p:sp>
          <p:nvSpPr>
            <p:cNvPr id="5" name="Rectangle : coins arrondis 4">
              <a:extLst>
                <a:ext uri="{FF2B5EF4-FFF2-40B4-BE49-F238E27FC236}">
                  <a16:creationId xmlns:a16="http://schemas.microsoft.com/office/drawing/2014/main" id="{3FC1C82B-48FB-39BD-66D7-69FA52538489}"/>
                </a:ext>
              </a:extLst>
            </p:cNvPr>
            <p:cNvSpPr/>
            <p:nvPr/>
          </p:nvSpPr>
          <p:spPr>
            <a:xfrm>
              <a:off x="6683114" y="2635769"/>
              <a:ext cx="3809999" cy="774490"/>
            </a:xfrm>
            <a:prstGeom prst="roundRect">
              <a:avLst/>
            </a:prstGeom>
            <a:solidFill>
              <a:srgbClr val="BB4D62"/>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fr-CA" sz="1600">
                  <a:latin typeface="Congenial"/>
                </a:rPr>
                <a:t>2) Référentiel de </a:t>
              </a:r>
              <a:r>
                <a:rPr lang="fr-CA" sz="1600" b="1">
                  <a:latin typeface="Congenial"/>
                </a:rPr>
                <a:t>compétences professionnelles</a:t>
              </a:r>
            </a:p>
          </p:txBody>
        </p:sp>
        <p:sp>
          <p:nvSpPr>
            <p:cNvPr id="6" name="Rectangle : coins arrondis 5">
              <a:extLst>
                <a:ext uri="{FF2B5EF4-FFF2-40B4-BE49-F238E27FC236}">
                  <a16:creationId xmlns:a16="http://schemas.microsoft.com/office/drawing/2014/main" id="{A45BC7A2-356E-35D0-9CAE-029934087195}"/>
                </a:ext>
              </a:extLst>
            </p:cNvPr>
            <p:cNvSpPr/>
            <p:nvPr/>
          </p:nvSpPr>
          <p:spPr>
            <a:xfrm>
              <a:off x="6695605" y="3672589"/>
              <a:ext cx="3797508" cy="512163"/>
            </a:xfrm>
            <a:prstGeom prst="roundRect">
              <a:avLst/>
            </a:prstGeom>
            <a:solidFill>
              <a:srgbClr val="BB4D62"/>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fr-CA" sz="1600">
                  <a:latin typeface="Congenial"/>
                </a:rPr>
                <a:t>3) Référentiel de formation</a:t>
              </a:r>
            </a:p>
          </p:txBody>
        </p:sp>
        <p:sp>
          <p:nvSpPr>
            <p:cNvPr id="18" name="Rectangle : coins arrondis 17">
              <a:extLst>
                <a:ext uri="{FF2B5EF4-FFF2-40B4-BE49-F238E27FC236}">
                  <a16:creationId xmlns:a16="http://schemas.microsoft.com/office/drawing/2014/main" id="{0C610A42-F84C-FBE2-FA73-9EECD7ED7B93}"/>
                </a:ext>
              </a:extLst>
            </p:cNvPr>
            <p:cNvSpPr/>
            <p:nvPr/>
          </p:nvSpPr>
          <p:spPr>
            <a:xfrm>
              <a:off x="6695606" y="4709409"/>
              <a:ext cx="3797508" cy="512163"/>
            </a:xfrm>
            <a:prstGeom prst="roundRect">
              <a:avLst/>
            </a:prstGeom>
            <a:solidFill>
              <a:srgbClr val="BB4D62"/>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fr-CA" sz="1600">
                  <a:latin typeface="Congenial"/>
                </a:rPr>
                <a:t>4) Référentiel d'évaluation</a:t>
              </a:r>
            </a:p>
          </p:txBody>
        </p:sp>
        <p:sp>
          <p:nvSpPr>
            <p:cNvPr id="19" name="Rectangle : coins arrondis 18">
              <a:extLst>
                <a:ext uri="{FF2B5EF4-FFF2-40B4-BE49-F238E27FC236}">
                  <a16:creationId xmlns:a16="http://schemas.microsoft.com/office/drawing/2014/main" id="{99FF8E69-2E9D-EA70-9615-73DE46E754FB}"/>
                </a:ext>
              </a:extLst>
            </p:cNvPr>
            <p:cNvSpPr/>
            <p:nvPr/>
          </p:nvSpPr>
          <p:spPr>
            <a:xfrm>
              <a:off x="7270229" y="1236689"/>
              <a:ext cx="1898754" cy="549638"/>
            </a:xfrm>
            <a:prstGeom prst="roundRect">
              <a:avLst/>
            </a:prstGeom>
            <a:solidFill>
              <a:srgbClr val="BB4D62"/>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fr-CA" sz="1600">
                  <a:latin typeface="Congenial"/>
                </a:rPr>
                <a:t>Activités professionnelles</a:t>
              </a:r>
            </a:p>
          </p:txBody>
        </p:sp>
        <p:sp>
          <p:nvSpPr>
            <p:cNvPr id="20" name="Rectangle : coins arrondis 19">
              <a:extLst>
                <a:ext uri="{FF2B5EF4-FFF2-40B4-BE49-F238E27FC236}">
                  <a16:creationId xmlns:a16="http://schemas.microsoft.com/office/drawing/2014/main" id="{3CE06267-6010-D476-3486-0FD1E1EBC58B}"/>
                </a:ext>
              </a:extLst>
            </p:cNvPr>
            <p:cNvSpPr/>
            <p:nvPr/>
          </p:nvSpPr>
          <p:spPr>
            <a:xfrm>
              <a:off x="7270228" y="1873770"/>
              <a:ext cx="1898754" cy="549638"/>
            </a:xfrm>
            <a:prstGeom prst="roundRect">
              <a:avLst/>
            </a:prstGeom>
            <a:solidFill>
              <a:srgbClr val="BB4D62"/>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fr-CA" sz="1600">
                  <a:latin typeface="Congenial"/>
                </a:rPr>
                <a:t>Contextes d'exercice</a:t>
              </a:r>
            </a:p>
          </p:txBody>
        </p:sp>
        <p:sp>
          <p:nvSpPr>
            <p:cNvPr id="21" name="Rectangle : coins arrondis 20">
              <a:extLst>
                <a:ext uri="{FF2B5EF4-FFF2-40B4-BE49-F238E27FC236}">
                  <a16:creationId xmlns:a16="http://schemas.microsoft.com/office/drawing/2014/main" id="{52316F8C-2B39-5708-F7BE-B517A5EA4DA1}"/>
                </a:ext>
              </a:extLst>
            </p:cNvPr>
            <p:cNvSpPr/>
            <p:nvPr/>
          </p:nvSpPr>
          <p:spPr>
            <a:xfrm>
              <a:off x="9818556" y="1598949"/>
              <a:ext cx="1898754" cy="549638"/>
            </a:xfrm>
            <a:prstGeom prst="roundRect">
              <a:avLst/>
            </a:prstGeom>
            <a:solidFill>
              <a:srgbClr val="BB4D62"/>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fr-CA" sz="1600" b="1">
                  <a:latin typeface="Congenial"/>
                </a:rPr>
                <a:t>Situations professionnelles</a:t>
              </a:r>
            </a:p>
          </p:txBody>
        </p:sp>
        <p:pic>
          <p:nvPicPr>
            <p:cNvPr id="22" name="Graphique 21" descr="Merger avec un remplissage uni">
              <a:extLst>
                <a:ext uri="{FF2B5EF4-FFF2-40B4-BE49-F238E27FC236}">
                  <a16:creationId xmlns:a16="http://schemas.microsoft.com/office/drawing/2014/main" id="{1D4426DB-35AE-5711-1092-027B6ED391DE}"/>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rot="10800000">
              <a:off x="9036570" y="1422816"/>
              <a:ext cx="914400" cy="914400"/>
            </a:xfrm>
            <a:prstGeom prst="rect">
              <a:avLst/>
            </a:prstGeom>
          </p:spPr>
        </p:pic>
        <p:pic>
          <p:nvPicPr>
            <p:cNvPr id="23" name="Graphique 22" descr="Line arrow: Counter-clockwise curve avec un remplissage uni">
              <a:extLst>
                <a:ext uri="{FF2B5EF4-FFF2-40B4-BE49-F238E27FC236}">
                  <a16:creationId xmlns:a16="http://schemas.microsoft.com/office/drawing/2014/main" id="{4F2422C1-6CA3-1045-AC42-7DD8FC4A9421}"/>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rot="9540000">
              <a:off x="6685830" y="1138295"/>
              <a:ext cx="589614" cy="602106"/>
            </a:xfrm>
            <a:prstGeom prst="rect">
              <a:avLst/>
            </a:prstGeom>
          </p:spPr>
        </p:pic>
        <p:pic>
          <p:nvPicPr>
            <p:cNvPr id="24" name="Graphique 23" descr="Line arrow: Counter-clockwise curve avec un remplissage uni">
              <a:extLst>
                <a:ext uri="{FF2B5EF4-FFF2-40B4-BE49-F238E27FC236}">
                  <a16:creationId xmlns:a16="http://schemas.microsoft.com/office/drawing/2014/main" id="{140CB860-9C8C-6F3A-E2C1-A7D50A72CD0A}"/>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rot="9540000">
              <a:off x="6685830" y="1650459"/>
              <a:ext cx="589614" cy="602106"/>
            </a:xfrm>
            <a:prstGeom prst="rect">
              <a:avLst/>
            </a:prstGeom>
          </p:spPr>
        </p:pic>
      </p:grpSp>
    </p:spTree>
    <p:extLst>
      <p:ext uri="{BB962C8B-B14F-4D97-AF65-F5344CB8AC3E}">
        <p14:creationId xmlns:p14="http://schemas.microsoft.com/office/powerpoint/2010/main" val="10068442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1">
            <a:extLst>
              <a:ext uri="{FF2B5EF4-FFF2-40B4-BE49-F238E27FC236}">
                <a16:creationId xmlns:a16="http://schemas.microsoft.com/office/drawing/2014/main" id="{BFD34420-DA32-059B-49AD-F512520B40CD}"/>
              </a:ext>
            </a:extLst>
          </p:cNvPr>
          <p:cNvSpPr txBox="1">
            <a:spLocks/>
          </p:cNvSpPr>
          <p:nvPr/>
        </p:nvSpPr>
        <p:spPr>
          <a:xfrm>
            <a:off x="3324981" y="2767239"/>
            <a:ext cx="5556553"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Congenial" panose="02000503040000020004" pitchFamily="2" charset="0"/>
                <a:ea typeface="+mj-ea"/>
                <a:cs typeface="+mj-cs"/>
              </a:defRPr>
            </a:lvl1pPr>
          </a:lstStyle>
          <a:p>
            <a:r>
              <a:rPr lang="fr-CA" sz="7200" spc="-300">
                <a:latin typeface="Congenial"/>
              </a:rPr>
              <a:t>Méthodologie</a:t>
            </a:r>
          </a:p>
        </p:txBody>
      </p:sp>
      <p:grpSp>
        <p:nvGrpSpPr>
          <p:cNvPr id="15" name="Groupe 14">
            <a:extLst>
              <a:ext uri="{FF2B5EF4-FFF2-40B4-BE49-F238E27FC236}">
                <a16:creationId xmlns:a16="http://schemas.microsoft.com/office/drawing/2014/main" id="{ABB26CA7-F541-E92A-E015-C15B5DFD22F6}"/>
              </a:ext>
            </a:extLst>
          </p:cNvPr>
          <p:cNvGrpSpPr/>
          <p:nvPr/>
        </p:nvGrpSpPr>
        <p:grpSpPr>
          <a:xfrm rot="-5400000">
            <a:off x="3047745" y="-1827050"/>
            <a:ext cx="6319181" cy="10287537"/>
            <a:chOff x="7140298" y="29525"/>
            <a:chExt cx="5273612" cy="7913090"/>
          </a:xfrm>
        </p:grpSpPr>
        <p:pic>
          <p:nvPicPr>
            <p:cNvPr id="7" name="Image 6">
              <a:extLst>
                <a:ext uri="{FF2B5EF4-FFF2-40B4-BE49-F238E27FC236}">
                  <a16:creationId xmlns:a16="http://schemas.microsoft.com/office/drawing/2014/main" id="{D4243BBD-E96B-2046-5953-C87A6737B774}"/>
                </a:ext>
              </a:extLst>
            </p:cNvPr>
            <p:cNvPicPr>
              <a:picLocks noChangeAspect="1"/>
            </p:cNvPicPr>
            <p:nvPr/>
          </p:nvPicPr>
          <p:blipFill>
            <a:blip r:embed="rId2">
              <a:alphaModFix amt="35000"/>
            </a:blip>
            <a:stretch>
              <a:fillRect/>
            </a:stretch>
          </p:blipFill>
          <p:spPr>
            <a:xfrm>
              <a:off x="7140298" y="5025097"/>
              <a:ext cx="632828" cy="619171"/>
            </a:xfrm>
            <a:prstGeom prst="rect">
              <a:avLst/>
            </a:prstGeom>
          </p:spPr>
        </p:pic>
        <p:pic>
          <p:nvPicPr>
            <p:cNvPr id="8" name="Image 7">
              <a:extLst>
                <a:ext uri="{FF2B5EF4-FFF2-40B4-BE49-F238E27FC236}">
                  <a16:creationId xmlns:a16="http://schemas.microsoft.com/office/drawing/2014/main" id="{75844F02-35AA-E7AB-DF1D-592567A3AA68}"/>
                </a:ext>
              </a:extLst>
            </p:cNvPr>
            <p:cNvPicPr>
              <a:picLocks noChangeAspect="1"/>
            </p:cNvPicPr>
            <p:nvPr/>
          </p:nvPicPr>
          <p:blipFill>
            <a:blip r:embed="rId2">
              <a:alphaModFix amt="35000"/>
            </a:blip>
            <a:stretch>
              <a:fillRect/>
            </a:stretch>
          </p:blipFill>
          <p:spPr>
            <a:xfrm>
              <a:off x="8152267" y="29525"/>
              <a:ext cx="1090196" cy="1066669"/>
            </a:xfrm>
            <a:prstGeom prst="rect">
              <a:avLst/>
            </a:prstGeom>
          </p:spPr>
        </p:pic>
        <p:pic>
          <p:nvPicPr>
            <p:cNvPr id="9" name="Image 8">
              <a:extLst>
                <a:ext uri="{FF2B5EF4-FFF2-40B4-BE49-F238E27FC236}">
                  <a16:creationId xmlns:a16="http://schemas.microsoft.com/office/drawing/2014/main" id="{9719B21E-93B8-9125-4BCE-F6A94C67308C}"/>
                </a:ext>
              </a:extLst>
            </p:cNvPr>
            <p:cNvPicPr>
              <a:picLocks noChangeAspect="1"/>
            </p:cNvPicPr>
            <p:nvPr/>
          </p:nvPicPr>
          <p:blipFill>
            <a:blip r:embed="rId2">
              <a:alphaModFix amt="35000"/>
            </a:blip>
            <a:stretch>
              <a:fillRect/>
            </a:stretch>
          </p:blipFill>
          <p:spPr>
            <a:xfrm>
              <a:off x="10279721" y="5651347"/>
              <a:ext cx="379720" cy="371525"/>
            </a:xfrm>
            <a:prstGeom prst="rect">
              <a:avLst/>
            </a:prstGeom>
          </p:spPr>
        </p:pic>
        <p:pic>
          <p:nvPicPr>
            <p:cNvPr id="10" name="Image 9">
              <a:extLst>
                <a:ext uri="{FF2B5EF4-FFF2-40B4-BE49-F238E27FC236}">
                  <a16:creationId xmlns:a16="http://schemas.microsoft.com/office/drawing/2014/main" id="{40FACEC1-F99D-6A8C-82EA-1171E75BB2A1}"/>
                </a:ext>
              </a:extLst>
            </p:cNvPr>
            <p:cNvPicPr>
              <a:picLocks noChangeAspect="1"/>
            </p:cNvPicPr>
            <p:nvPr/>
          </p:nvPicPr>
          <p:blipFill>
            <a:blip r:embed="rId2">
              <a:alphaModFix amt="35000"/>
            </a:blip>
            <a:stretch>
              <a:fillRect/>
            </a:stretch>
          </p:blipFill>
          <p:spPr>
            <a:xfrm>
              <a:off x="11467451" y="4176035"/>
              <a:ext cx="286972" cy="280779"/>
            </a:xfrm>
            <a:prstGeom prst="rect">
              <a:avLst/>
            </a:prstGeom>
          </p:spPr>
        </p:pic>
        <p:pic>
          <p:nvPicPr>
            <p:cNvPr id="11" name="Image 10">
              <a:extLst>
                <a:ext uri="{FF2B5EF4-FFF2-40B4-BE49-F238E27FC236}">
                  <a16:creationId xmlns:a16="http://schemas.microsoft.com/office/drawing/2014/main" id="{96D495DB-0B31-C0FE-1100-99F54064B4D3}"/>
                </a:ext>
              </a:extLst>
            </p:cNvPr>
            <p:cNvPicPr>
              <a:picLocks noChangeAspect="1"/>
            </p:cNvPicPr>
            <p:nvPr/>
          </p:nvPicPr>
          <p:blipFill>
            <a:blip r:embed="rId2">
              <a:alphaModFix amt="35000"/>
            </a:blip>
            <a:stretch>
              <a:fillRect/>
            </a:stretch>
          </p:blipFill>
          <p:spPr>
            <a:xfrm>
              <a:off x="8282839" y="2726173"/>
              <a:ext cx="286972" cy="280779"/>
            </a:xfrm>
            <a:prstGeom prst="rect">
              <a:avLst/>
            </a:prstGeom>
          </p:spPr>
        </p:pic>
        <p:pic>
          <p:nvPicPr>
            <p:cNvPr id="12" name="Image 11">
              <a:extLst>
                <a:ext uri="{FF2B5EF4-FFF2-40B4-BE49-F238E27FC236}">
                  <a16:creationId xmlns:a16="http://schemas.microsoft.com/office/drawing/2014/main" id="{E8C9A28B-3BFF-9DCC-0467-983453703F3A}"/>
                </a:ext>
              </a:extLst>
            </p:cNvPr>
            <p:cNvPicPr>
              <a:picLocks noChangeAspect="1"/>
            </p:cNvPicPr>
            <p:nvPr/>
          </p:nvPicPr>
          <p:blipFill>
            <a:blip r:embed="rId2">
              <a:alphaModFix amt="35000"/>
            </a:blip>
            <a:stretch>
              <a:fillRect/>
            </a:stretch>
          </p:blipFill>
          <p:spPr>
            <a:xfrm>
              <a:off x="11315549" y="572035"/>
              <a:ext cx="804718" cy="787352"/>
            </a:xfrm>
            <a:prstGeom prst="rect">
              <a:avLst/>
            </a:prstGeom>
          </p:spPr>
        </p:pic>
        <p:pic>
          <p:nvPicPr>
            <p:cNvPr id="13" name="Image 12">
              <a:extLst>
                <a:ext uri="{FF2B5EF4-FFF2-40B4-BE49-F238E27FC236}">
                  <a16:creationId xmlns:a16="http://schemas.microsoft.com/office/drawing/2014/main" id="{01B0D343-3424-B9D3-C8E2-5C5579AE9AEE}"/>
                </a:ext>
              </a:extLst>
            </p:cNvPr>
            <p:cNvPicPr>
              <a:picLocks noChangeAspect="1"/>
            </p:cNvPicPr>
            <p:nvPr/>
          </p:nvPicPr>
          <p:blipFill>
            <a:blip r:embed="rId2">
              <a:alphaModFix amt="35000"/>
            </a:blip>
            <a:stretch>
              <a:fillRect/>
            </a:stretch>
          </p:blipFill>
          <p:spPr>
            <a:xfrm>
              <a:off x="10695268" y="2157098"/>
              <a:ext cx="625346" cy="611851"/>
            </a:xfrm>
            <a:prstGeom prst="rect">
              <a:avLst/>
            </a:prstGeom>
          </p:spPr>
        </p:pic>
        <p:pic>
          <p:nvPicPr>
            <p:cNvPr id="14" name="Image 13">
              <a:extLst>
                <a:ext uri="{FF2B5EF4-FFF2-40B4-BE49-F238E27FC236}">
                  <a16:creationId xmlns:a16="http://schemas.microsoft.com/office/drawing/2014/main" id="{AC7B1D23-1506-55D8-2455-985DB5614CE7}"/>
                </a:ext>
              </a:extLst>
            </p:cNvPr>
            <p:cNvPicPr>
              <a:picLocks noChangeAspect="1"/>
            </p:cNvPicPr>
            <p:nvPr/>
          </p:nvPicPr>
          <p:blipFill>
            <a:blip r:embed="rId2">
              <a:alphaModFix amt="35000"/>
            </a:blip>
            <a:stretch>
              <a:fillRect/>
            </a:stretch>
          </p:blipFill>
          <p:spPr>
            <a:xfrm>
              <a:off x="10909335" y="6470509"/>
              <a:ext cx="1504575" cy="1472106"/>
            </a:xfrm>
            <a:prstGeom prst="rect">
              <a:avLst/>
            </a:prstGeom>
          </p:spPr>
        </p:pic>
      </p:grpSp>
    </p:spTree>
    <p:extLst>
      <p:ext uri="{BB962C8B-B14F-4D97-AF65-F5344CB8AC3E}">
        <p14:creationId xmlns:p14="http://schemas.microsoft.com/office/powerpoint/2010/main" val="10801646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17F263-E05C-CD35-1CC0-74EB46FB625F}"/>
            </a:ext>
          </a:extLst>
        </p:cNvPr>
        <p:cNvGrpSpPr/>
        <p:nvPr/>
      </p:nvGrpSpPr>
      <p:grpSpPr>
        <a:xfrm>
          <a:off x="0" y="0"/>
          <a:ext cx="0" cy="0"/>
          <a:chOff x="0" y="0"/>
          <a:chExt cx="0" cy="0"/>
        </a:xfrm>
      </p:grpSpPr>
      <p:sp>
        <p:nvSpPr>
          <p:cNvPr id="17" name="Rectangle 16">
            <a:extLst>
              <a:ext uri="{FF2B5EF4-FFF2-40B4-BE49-F238E27FC236}">
                <a16:creationId xmlns:a16="http://schemas.microsoft.com/office/drawing/2014/main" id="{041FDCF7-42C1-6DD5-7D9B-E941F374DCC5}"/>
              </a:ext>
            </a:extLst>
          </p:cNvPr>
          <p:cNvSpPr/>
          <p:nvPr/>
        </p:nvSpPr>
        <p:spPr>
          <a:xfrm rot="10800000">
            <a:off x="-11026" y="-42863"/>
            <a:ext cx="12192000" cy="6943725"/>
          </a:xfrm>
          <a:prstGeom prst="rect">
            <a:avLst/>
          </a:prstGeom>
          <a:gradFill flip="none" rotWithShape="1">
            <a:gsLst>
              <a:gs pos="0">
                <a:srgbClr val="BA2541">
                  <a:shade val="30000"/>
                  <a:satMod val="115000"/>
                </a:srgbClr>
              </a:gs>
              <a:gs pos="8000">
                <a:srgbClr val="BA2541">
                  <a:shade val="67500"/>
                  <a:satMod val="115000"/>
                </a:srgbClr>
              </a:gs>
              <a:gs pos="45000">
                <a:schemeClr val="bg1">
                  <a:alpha val="28000"/>
                </a:schemeClr>
              </a:gs>
              <a:gs pos="100000">
                <a:schemeClr val="bg1"/>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8" name="Titre 1">
            <a:extLst>
              <a:ext uri="{FF2B5EF4-FFF2-40B4-BE49-F238E27FC236}">
                <a16:creationId xmlns:a16="http://schemas.microsoft.com/office/drawing/2014/main" id="{22FDD1C1-413C-293B-A96B-195A2D4856FF}"/>
              </a:ext>
            </a:extLst>
          </p:cNvPr>
          <p:cNvSpPr txBox="1">
            <a:spLocks/>
          </p:cNvSpPr>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Congenial" panose="02000503040000020004" pitchFamily="2" charset="0"/>
                <a:ea typeface="+mj-ea"/>
                <a:cs typeface="+mj-cs"/>
              </a:defRPr>
            </a:lvl1pPr>
          </a:lstStyle>
          <a:p>
            <a:r>
              <a:rPr lang="fr-CA" spc="-300"/>
              <a:t>Méthodologie</a:t>
            </a:r>
          </a:p>
        </p:txBody>
      </p:sp>
      <p:sp>
        <p:nvSpPr>
          <p:cNvPr id="9" name="Espace réservé du contenu 2">
            <a:extLst>
              <a:ext uri="{FF2B5EF4-FFF2-40B4-BE49-F238E27FC236}">
                <a16:creationId xmlns:a16="http://schemas.microsoft.com/office/drawing/2014/main" id="{C9BD53F9-64F9-E0B0-C345-015AEBA7F047}"/>
              </a:ext>
            </a:extLst>
          </p:cNvPr>
          <p:cNvSpPr txBox="1">
            <a:spLocks/>
          </p:cNvSpPr>
          <p:nvPr/>
        </p:nvSpPr>
        <p:spPr>
          <a:xfrm>
            <a:off x="838200" y="1825625"/>
            <a:ext cx="4184722" cy="4351338"/>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Congenial" panose="02000503040000020004"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Congenial" panose="02000503040000020004"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Congenial" panose="02000503040000020004"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ongenial" panose="02000503040000020004"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ongenial" panose="02000503040000020004"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CA" i="1" spc="-150">
                <a:latin typeface="Congenial"/>
              </a:rPr>
              <a:t>Échantillonnage raisonné à partir d’une banque de volontaires</a:t>
            </a:r>
          </a:p>
          <a:p>
            <a:r>
              <a:rPr lang="fr-CA" i="1" spc="-150">
                <a:latin typeface="Congenial"/>
              </a:rPr>
              <a:t>Collecte des données par entretiens semi-dirigés avec 13 CPN issus de 10 établissements (cégeps et universités).</a:t>
            </a:r>
            <a:endParaRPr lang="fr-FR"/>
          </a:p>
          <a:p>
            <a:pPr marL="0" indent="0">
              <a:buNone/>
            </a:pPr>
            <a:endParaRPr lang="fr-CA" i="1" spc="-150"/>
          </a:p>
        </p:txBody>
      </p:sp>
      <p:grpSp>
        <p:nvGrpSpPr>
          <p:cNvPr id="2" name="Groupe 1">
            <a:extLst>
              <a:ext uri="{FF2B5EF4-FFF2-40B4-BE49-F238E27FC236}">
                <a16:creationId xmlns:a16="http://schemas.microsoft.com/office/drawing/2014/main" id="{8E1CD425-E607-0774-CDA9-C93F91A53226}"/>
              </a:ext>
            </a:extLst>
          </p:cNvPr>
          <p:cNvGrpSpPr/>
          <p:nvPr/>
        </p:nvGrpSpPr>
        <p:grpSpPr>
          <a:xfrm>
            <a:off x="8220352" y="841838"/>
            <a:ext cx="3416323" cy="5481959"/>
            <a:chOff x="8220352" y="841838"/>
            <a:chExt cx="3416323" cy="5481959"/>
          </a:xfrm>
        </p:grpSpPr>
        <p:pic>
          <p:nvPicPr>
            <p:cNvPr id="3" name="Image 2">
              <a:extLst>
                <a:ext uri="{FF2B5EF4-FFF2-40B4-BE49-F238E27FC236}">
                  <a16:creationId xmlns:a16="http://schemas.microsoft.com/office/drawing/2014/main" id="{00D0D593-523A-3556-6A83-E7615CCF493A}"/>
                </a:ext>
              </a:extLst>
            </p:cNvPr>
            <p:cNvPicPr>
              <a:picLocks noChangeAspect="1"/>
            </p:cNvPicPr>
            <p:nvPr/>
          </p:nvPicPr>
          <p:blipFill>
            <a:blip r:embed="rId2">
              <a:alphaModFix amt="35000"/>
            </a:blip>
            <a:stretch>
              <a:fillRect/>
            </a:stretch>
          </p:blipFill>
          <p:spPr>
            <a:xfrm>
              <a:off x="8220352" y="4587830"/>
              <a:ext cx="632828" cy="619171"/>
            </a:xfrm>
            <a:prstGeom prst="rect">
              <a:avLst/>
            </a:prstGeom>
          </p:spPr>
        </p:pic>
        <p:pic>
          <p:nvPicPr>
            <p:cNvPr id="4" name="Image 3">
              <a:extLst>
                <a:ext uri="{FF2B5EF4-FFF2-40B4-BE49-F238E27FC236}">
                  <a16:creationId xmlns:a16="http://schemas.microsoft.com/office/drawing/2014/main" id="{6D3C30B5-3239-3214-1AF0-D60CAEFAE2BA}"/>
                </a:ext>
              </a:extLst>
            </p:cNvPr>
            <p:cNvPicPr>
              <a:picLocks noChangeAspect="1"/>
            </p:cNvPicPr>
            <p:nvPr/>
          </p:nvPicPr>
          <p:blipFill>
            <a:blip r:embed="rId2">
              <a:alphaModFix amt="35000"/>
            </a:blip>
            <a:stretch>
              <a:fillRect/>
            </a:stretch>
          </p:blipFill>
          <p:spPr>
            <a:xfrm>
              <a:off x="8798281" y="2550789"/>
              <a:ext cx="1090196" cy="1066669"/>
            </a:xfrm>
            <a:prstGeom prst="rect">
              <a:avLst/>
            </a:prstGeom>
          </p:spPr>
        </p:pic>
        <p:pic>
          <p:nvPicPr>
            <p:cNvPr id="10" name="Image 9">
              <a:extLst>
                <a:ext uri="{FF2B5EF4-FFF2-40B4-BE49-F238E27FC236}">
                  <a16:creationId xmlns:a16="http://schemas.microsoft.com/office/drawing/2014/main" id="{4100B7CB-6164-3C47-F665-E1EBCDC6288D}"/>
                </a:ext>
              </a:extLst>
            </p:cNvPr>
            <p:cNvPicPr>
              <a:picLocks noChangeAspect="1"/>
            </p:cNvPicPr>
            <p:nvPr/>
          </p:nvPicPr>
          <p:blipFill>
            <a:blip r:embed="rId2">
              <a:alphaModFix amt="35000"/>
            </a:blip>
            <a:stretch>
              <a:fillRect/>
            </a:stretch>
          </p:blipFill>
          <p:spPr>
            <a:xfrm>
              <a:off x="10077841" y="3865064"/>
              <a:ext cx="379720" cy="371525"/>
            </a:xfrm>
            <a:prstGeom prst="rect">
              <a:avLst/>
            </a:prstGeom>
          </p:spPr>
        </p:pic>
        <p:pic>
          <p:nvPicPr>
            <p:cNvPr id="11" name="Image 10">
              <a:extLst>
                <a:ext uri="{FF2B5EF4-FFF2-40B4-BE49-F238E27FC236}">
                  <a16:creationId xmlns:a16="http://schemas.microsoft.com/office/drawing/2014/main" id="{A0F68998-D9D2-C8F2-60B4-43464A652686}"/>
                </a:ext>
              </a:extLst>
            </p:cNvPr>
            <p:cNvPicPr>
              <a:picLocks noChangeAspect="1"/>
            </p:cNvPicPr>
            <p:nvPr/>
          </p:nvPicPr>
          <p:blipFill>
            <a:blip r:embed="rId2">
              <a:alphaModFix amt="35000"/>
            </a:blip>
            <a:stretch>
              <a:fillRect/>
            </a:stretch>
          </p:blipFill>
          <p:spPr>
            <a:xfrm>
              <a:off x="10740685" y="3134037"/>
              <a:ext cx="286972" cy="280779"/>
            </a:xfrm>
            <a:prstGeom prst="rect">
              <a:avLst/>
            </a:prstGeom>
          </p:spPr>
        </p:pic>
        <p:pic>
          <p:nvPicPr>
            <p:cNvPr id="12" name="Image 11">
              <a:extLst>
                <a:ext uri="{FF2B5EF4-FFF2-40B4-BE49-F238E27FC236}">
                  <a16:creationId xmlns:a16="http://schemas.microsoft.com/office/drawing/2014/main" id="{CAF13D2C-6E20-F0EB-8C40-9A556CDC171D}"/>
                </a:ext>
              </a:extLst>
            </p:cNvPr>
            <p:cNvPicPr>
              <a:picLocks noChangeAspect="1"/>
            </p:cNvPicPr>
            <p:nvPr/>
          </p:nvPicPr>
          <p:blipFill>
            <a:blip r:embed="rId2">
              <a:alphaModFix amt="35000"/>
            </a:blip>
            <a:stretch>
              <a:fillRect/>
            </a:stretch>
          </p:blipFill>
          <p:spPr>
            <a:xfrm>
              <a:off x="9506754" y="1734482"/>
              <a:ext cx="286972" cy="280779"/>
            </a:xfrm>
            <a:prstGeom prst="rect">
              <a:avLst/>
            </a:prstGeom>
          </p:spPr>
        </p:pic>
        <p:pic>
          <p:nvPicPr>
            <p:cNvPr id="13" name="Image 12">
              <a:extLst>
                <a:ext uri="{FF2B5EF4-FFF2-40B4-BE49-F238E27FC236}">
                  <a16:creationId xmlns:a16="http://schemas.microsoft.com/office/drawing/2014/main" id="{17332131-8085-524D-EBE1-3E8B2C399375}"/>
                </a:ext>
              </a:extLst>
            </p:cNvPr>
            <p:cNvPicPr>
              <a:picLocks noChangeAspect="1"/>
            </p:cNvPicPr>
            <p:nvPr/>
          </p:nvPicPr>
          <p:blipFill>
            <a:blip r:embed="rId2">
              <a:alphaModFix amt="35000"/>
            </a:blip>
            <a:stretch>
              <a:fillRect/>
            </a:stretch>
          </p:blipFill>
          <p:spPr>
            <a:xfrm>
              <a:off x="8282839" y="2726173"/>
              <a:ext cx="286972" cy="280779"/>
            </a:xfrm>
            <a:prstGeom prst="rect">
              <a:avLst/>
            </a:prstGeom>
          </p:spPr>
        </p:pic>
        <p:pic>
          <p:nvPicPr>
            <p:cNvPr id="14" name="Image 13">
              <a:extLst>
                <a:ext uri="{FF2B5EF4-FFF2-40B4-BE49-F238E27FC236}">
                  <a16:creationId xmlns:a16="http://schemas.microsoft.com/office/drawing/2014/main" id="{14379ABD-31B1-0406-01D5-4B0B785DE111}"/>
                </a:ext>
              </a:extLst>
            </p:cNvPr>
            <p:cNvPicPr>
              <a:picLocks noChangeAspect="1"/>
            </p:cNvPicPr>
            <p:nvPr/>
          </p:nvPicPr>
          <p:blipFill>
            <a:blip r:embed="rId2">
              <a:alphaModFix amt="35000"/>
            </a:blip>
            <a:stretch>
              <a:fillRect/>
            </a:stretch>
          </p:blipFill>
          <p:spPr>
            <a:xfrm>
              <a:off x="10457561" y="841838"/>
              <a:ext cx="804718" cy="787352"/>
            </a:xfrm>
            <a:prstGeom prst="rect">
              <a:avLst/>
            </a:prstGeom>
          </p:spPr>
        </p:pic>
        <p:pic>
          <p:nvPicPr>
            <p:cNvPr id="15" name="Image 14">
              <a:extLst>
                <a:ext uri="{FF2B5EF4-FFF2-40B4-BE49-F238E27FC236}">
                  <a16:creationId xmlns:a16="http://schemas.microsoft.com/office/drawing/2014/main" id="{0A132740-8D90-1DCF-65D9-329A78AD3947}"/>
                </a:ext>
              </a:extLst>
            </p:cNvPr>
            <p:cNvPicPr>
              <a:picLocks noChangeAspect="1"/>
            </p:cNvPicPr>
            <p:nvPr/>
          </p:nvPicPr>
          <p:blipFill>
            <a:blip r:embed="rId2">
              <a:alphaModFix amt="35000"/>
            </a:blip>
            <a:stretch>
              <a:fillRect/>
            </a:stretch>
          </p:blipFill>
          <p:spPr>
            <a:xfrm>
              <a:off x="10483295" y="1961723"/>
              <a:ext cx="625346" cy="611851"/>
            </a:xfrm>
            <a:prstGeom prst="rect">
              <a:avLst/>
            </a:prstGeom>
          </p:spPr>
        </p:pic>
        <p:pic>
          <p:nvPicPr>
            <p:cNvPr id="16" name="Image 15">
              <a:extLst>
                <a:ext uri="{FF2B5EF4-FFF2-40B4-BE49-F238E27FC236}">
                  <a16:creationId xmlns:a16="http://schemas.microsoft.com/office/drawing/2014/main" id="{47BCFB44-7661-D664-913B-291D082CC02B}"/>
                </a:ext>
              </a:extLst>
            </p:cNvPr>
            <p:cNvPicPr>
              <a:picLocks noChangeAspect="1"/>
            </p:cNvPicPr>
            <p:nvPr/>
          </p:nvPicPr>
          <p:blipFill>
            <a:blip r:embed="rId2">
              <a:alphaModFix amt="35000"/>
            </a:blip>
            <a:stretch>
              <a:fillRect/>
            </a:stretch>
          </p:blipFill>
          <p:spPr>
            <a:xfrm>
              <a:off x="10132100" y="4851691"/>
              <a:ext cx="1504575" cy="1472106"/>
            </a:xfrm>
            <a:prstGeom prst="rect">
              <a:avLst/>
            </a:prstGeom>
          </p:spPr>
        </p:pic>
      </p:grpSp>
      <p:pic>
        <p:nvPicPr>
          <p:cNvPr id="5" name="Image 4">
            <a:extLst>
              <a:ext uri="{FF2B5EF4-FFF2-40B4-BE49-F238E27FC236}">
                <a16:creationId xmlns:a16="http://schemas.microsoft.com/office/drawing/2014/main" id="{A5C38A08-6250-9E01-66D7-F8570EAFFD3D}"/>
              </a:ext>
            </a:extLst>
          </p:cNvPr>
          <p:cNvPicPr>
            <a:picLocks noChangeAspect="1"/>
          </p:cNvPicPr>
          <p:nvPr/>
        </p:nvPicPr>
        <p:blipFill>
          <a:blip r:embed="rId3"/>
          <a:stretch>
            <a:fillRect/>
          </a:stretch>
        </p:blipFill>
        <p:spPr>
          <a:xfrm>
            <a:off x="5268081" y="546301"/>
            <a:ext cx="6085719" cy="5389998"/>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extLst>
      <p:ext uri="{BB962C8B-B14F-4D97-AF65-F5344CB8AC3E}">
        <p14:creationId xmlns:p14="http://schemas.microsoft.com/office/powerpoint/2010/main" val="42535663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812A36-B3ED-2762-F3D9-E32D9CA29DAD}"/>
            </a:ext>
          </a:extLst>
        </p:cNvPr>
        <p:cNvGrpSpPr/>
        <p:nvPr/>
      </p:nvGrpSpPr>
      <p:grpSpPr>
        <a:xfrm>
          <a:off x="0" y="0"/>
          <a:ext cx="0" cy="0"/>
          <a:chOff x="0" y="0"/>
          <a:chExt cx="0" cy="0"/>
        </a:xfrm>
      </p:grpSpPr>
      <p:sp>
        <p:nvSpPr>
          <p:cNvPr id="17" name="Rectangle 16">
            <a:extLst>
              <a:ext uri="{FF2B5EF4-FFF2-40B4-BE49-F238E27FC236}">
                <a16:creationId xmlns:a16="http://schemas.microsoft.com/office/drawing/2014/main" id="{BF7A5177-9E37-268D-B511-83702731AABC}"/>
              </a:ext>
            </a:extLst>
          </p:cNvPr>
          <p:cNvSpPr/>
          <p:nvPr/>
        </p:nvSpPr>
        <p:spPr>
          <a:xfrm rot="10800000">
            <a:off x="-11026" y="-42863"/>
            <a:ext cx="12192000" cy="6943725"/>
          </a:xfrm>
          <a:prstGeom prst="rect">
            <a:avLst/>
          </a:prstGeom>
          <a:gradFill flip="none" rotWithShape="1">
            <a:gsLst>
              <a:gs pos="0">
                <a:srgbClr val="BA2541">
                  <a:shade val="30000"/>
                  <a:satMod val="115000"/>
                </a:srgbClr>
              </a:gs>
              <a:gs pos="8000">
                <a:srgbClr val="BA2541">
                  <a:shade val="67500"/>
                  <a:satMod val="115000"/>
                </a:srgbClr>
              </a:gs>
              <a:gs pos="45000">
                <a:schemeClr val="bg1">
                  <a:alpha val="28000"/>
                </a:schemeClr>
              </a:gs>
              <a:gs pos="100000">
                <a:schemeClr val="bg1"/>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8" name="Titre 1">
            <a:extLst>
              <a:ext uri="{FF2B5EF4-FFF2-40B4-BE49-F238E27FC236}">
                <a16:creationId xmlns:a16="http://schemas.microsoft.com/office/drawing/2014/main" id="{CDB00DFC-3E13-B3D4-CE42-FB80C128373B}"/>
              </a:ext>
            </a:extLst>
          </p:cNvPr>
          <p:cNvSpPr txBox="1">
            <a:spLocks/>
          </p:cNvSpPr>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Congenial" panose="02000503040000020004" pitchFamily="2" charset="0"/>
                <a:ea typeface="+mj-ea"/>
                <a:cs typeface="+mj-cs"/>
              </a:defRPr>
            </a:lvl1pPr>
          </a:lstStyle>
          <a:p>
            <a:r>
              <a:rPr lang="fr-CA" spc="-300"/>
              <a:t>Méthodologie</a:t>
            </a:r>
          </a:p>
        </p:txBody>
      </p:sp>
      <p:grpSp>
        <p:nvGrpSpPr>
          <p:cNvPr id="2" name="Groupe 1">
            <a:extLst>
              <a:ext uri="{FF2B5EF4-FFF2-40B4-BE49-F238E27FC236}">
                <a16:creationId xmlns:a16="http://schemas.microsoft.com/office/drawing/2014/main" id="{0AF8D5F8-5A1B-7DB8-48FD-8F6CC0CE2F05}"/>
              </a:ext>
            </a:extLst>
          </p:cNvPr>
          <p:cNvGrpSpPr/>
          <p:nvPr/>
        </p:nvGrpSpPr>
        <p:grpSpPr>
          <a:xfrm>
            <a:off x="8220352" y="841838"/>
            <a:ext cx="3416323" cy="5481959"/>
            <a:chOff x="8220352" y="841838"/>
            <a:chExt cx="3416323" cy="5481959"/>
          </a:xfrm>
        </p:grpSpPr>
        <p:pic>
          <p:nvPicPr>
            <p:cNvPr id="3" name="Image 2">
              <a:extLst>
                <a:ext uri="{FF2B5EF4-FFF2-40B4-BE49-F238E27FC236}">
                  <a16:creationId xmlns:a16="http://schemas.microsoft.com/office/drawing/2014/main" id="{5496F4A2-90D1-926C-DB6E-E525DE978305}"/>
                </a:ext>
              </a:extLst>
            </p:cNvPr>
            <p:cNvPicPr>
              <a:picLocks noChangeAspect="1"/>
            </p:cNvPicPr>
            <p:nvPr/>
          </p:nvPicPr>
          <p:blipFill>
            <a:blip r:embed="rId2">
              <a:alphaModFix amt="35000"/>
            </a:blip>
            <a:stretch>
              <a:fillRect/>
            </a:stretch>
          </p:blipFill>
          <p:spPr>
            <a:xfrm>
              <a:off x="8220352" y="4587830"/>
              <a:ext cx="632828" cy="619171"/>
            </a:xfrm>
            <a:prstGeom prst="rect">
              <a:avLst/>
            </a:prstGeom>
          </p:spPr>
        </p:pic>
        <p:pic>
          <p:nvPicPr>
            <p:cNvPr id="4" name="Image 3">
              <a:extLst>
                <a:ext uri="{FF2B5EF4-FFF2-40B4-BE49-F238E27FC236}">
                  <a16:creationId xmlns:a16="http://schemas.microsoft.com/office/drawing/2014/main" id="{191E34E3-D2ED-E94C-03C2-AEEFAD2D6A72}"/>
                </a:ext>
              </a:extLst>
            </p:cNvPr>
            <p:cNvPicPr>
              <a:picLocks noChangeAspect="1"/>
            </p:cNvPicPr>
            <p:nvPr/>
          </p:nvPicPr>
          <p:blipFill>
            <a:blip r:embed="rId2">
              <a:alphaModFix amt="35000"/>
            </a:blip>
            <a:stretch>
              <a:fillRect/>
            </a:stretch>
          </p:blipFill>
          <p:spPr>
            <a:xfrm>
              <a:off x="8798281" y="2550789"/>
              <a:ext cx="1090196" cy="1066669"/>
            </a:xfrm>
            <a:prstGeom prst="rect">
              <a:avLst/>
            </a:prstGeom>
          </p:spPr>
        </p:pic>
        <p:pic>
          <p:nvPicPr>
            <p:cNvPr id="10" name="Image 9">
              <a:extLst>
                <a:ext uri="{FF2B5EF4-FFF2-40B4-BE49-F238E27FC236}">
                  <a16:creationId xmlns:a16="http://schemas.microsoft.com/office/drawing/2014/main" id="{AB9B61B7-3F69-0CAE-330B-04B286C2FEA8}"/>
                </a:ext>
              </a:extLst>
            </p:cNvPr>
            <p:cNvPicPr>
              <a:picLocks noChangeAspect="1"/>
            </p:cNvPicPr>
            <p:nvPr/>
          </p:nvPicPr>
          <p:blipFill>
            <a:blip r:embed="rId2">
              <a:alphaModFix amt="35000"/>
            </a:blip>
            <a:stretch>
              <a:fillRect/>
            </a:stretch>
          </p:blipFill>
          <p:spPr>
            <a:xfrm>
              <a:off x="10077841" y="3865064"/>
              <a:ext cx="379720" cy="371525"/>
            </a:xfrm>
            <a:prstGeom prst="rect">
              <a:avLst/>
            </a:prstGeom>
          </p:spPr>
        </p:pic>
        <p:pic>
          <p:nvPicPr>
            <p:cNvPr id="11" name="Image 10">
              <a:extLst>
                <a:ext uri="{FF2B5EF4-FFF2-40B4-BE49-F238E27FC236}">
                  <a16:creationId xmlns:a16="http://schemas.microsoft.com/office/drawing/2014/main" id="{81C42AC1-6E64-AB88-81E6-F63D42A78B0F}"/>
                </a:ext>
              </a:extLst>
            </p:cNvPr>
            <p:cNvPicPr>
              <a:picLocks noChangeAspect="1"/>
            </p:cNvPicPr>
            <p:nvPr/>
          </p:nvPicPr>
          <p:blipFill>
            <a:blip r:embed="rId2">
              <a:alphaModFix amt="35000"/>
            </a:blip>
            <a:stretch>
              <a:fillRect/>
            </a:stretch>
          </p:blipFill>
          <p:spPr>
            <a:xfrm>
              <a:off x="10740685" y="3134037"/>
              <a:ext cx="286972" cy="280779"/>
            </a:xfrm>
            <a:prstGeom prst="rect">
              <a:avLst/>
            </a:prstGeom>
          </p:spPr>
        </p:pic>
        <p:pic>
          <p:nvPicPr>
            <p:cNvPr id="12" name="Image 11">
              <a:extLst>
                <a:ext uri="{FF2B5EF4-FFF2-40B4-BE49-F238E27FC236}">
                  <a16:creationId xmlns:a16="http://schemas.microsoft.com/office/drawing/2014/main" id="{0CBFC73F-0AC9-36D9-6590-855D157B0712}"/>
                </a:ext>
              </a:extLst>
            </p:cNvPr>
            <p:cNvPicPr>
              <a:picLocks noChangeAspect="1"/>
            </p:cNvPicPr>
            <p:nvPr/>
          </p:nvPicPr>
          <p:blipFill>
            <a:blip r:embed="rId2">
              <a:alphaModFix amt="35000"/>
            </a:blip>
            <a:stretch>
              <a:fillRect/>
            </a:stretch>
          </p:blipFill>
          <p:spPr>
            <a:xfrm>
              <a:off x="9506754" y="1734482"/>
              <a:ext cx="286972" cy="280779"/>
            </a:xfrm>
            <a:prstGeom prst="rect">
              <a:avLst/>
            </a:prstGeom>
          </p:spPr>
        </p:pic>
        <p:pic>
          <p:nvPicPr>
            <p:cNvPr id="13" name="Image 12">
              <a:extLst>
                <a:ext uri="{FF2B5EF4-FFF2-40B4-BE49-F238E27FC236}">
                  <a16:creationId xmlns:a16="http://schemas.microsoft.com/office/drawing/2014/main" id="{E895D03B-30B1-BCF6-2915-78D45DD8CFC1}"/>
                </a:ext>
              </a:extLst>
            </p:cNvPr>
            <p:cNvPicPr>
              <a:picLocks noChangeAspect="1"/>
            </p:cNvPicPr>
            <p:nvPr/>
          </p:nvPicPr>
          <p:blipFill>
            <a:blip r:embed="rId2">
              <a:alphaModFix amt="35000"/>
            </a:blip>
            <a:stretch>
              <a:fillRect/>
            </a:stretch>
          </p:blipFill>
          <p:spPr>
            <a:xfrm>
              <a:off x="8282839" y="2726173"/>
              <a:ext cx="286972" cy="280779"/>
            </a:xfrm>
            <a:prstGeom prst="rect">
              <a:avLst/>
            </a:prstGeom>
          </p:spPr>
        </p:pic>
        <p:pic>
          <p:nvPicPr>
            <p:cNvPr id="14" name="Image 13">
              <a:extLst>
                <a:ext uri="{FF2B5EF4-FFF2-40B4-BE49-F238E27FC236}">
                  <a16:creationId xmlns:a16="http://schemas.microsoft.com/office/drawing/2014/main" id="{4CEEC338-BF95-93B4-9A38-766870B6E7AE}"/>
                </a:ext>
              </a:extLst>
            </p:cNvPr>
            <p:cNvPicPr>
              <a:picLocks noChangeAspect="1"/>
            </p:cNvPicPr>
            <p:nvPr/>
          </p:nvPicPr>
          <p:blipFill>
            <a:blip r:embed="rId2">
              <a:alphaModFix amt="35000"/>
            </a:blip>
            <a:stretch>
              <a:fillRect/>
            </a:stretch>
          </p:blipFill>
          <p:spPr>
            <a:xfrm>
              <a:off x="10457561" y="841838"/>
              <a:ext cx="804718" cy="787352"/>
            </a:xfrm>
            <a:prstGeom prst="rect">
              <a:avLst/>
            </a:prstGeom>
          </p:spPr>
        </p:pic>
        <p:pic>
          <p:nvPicPr>
            <p:cNvPr id="15" name="Image 14">
              <a:extLst>
                <a:ext uri="{FF2B5EF4-FFF2-40B4-BE49-F238E27FC236}">
                  <a16:creationId xmlns:a16="http://schemas.microsoft.com/office/drawing/2014/main" id="{14B3B4FE-5B34-B3C5-6087-4463069C995F}"/>
                </a:ext>
              </a:extLst>
            </p:cNvPr>
            <p:cNvPicPr>
              <a:picLocks noChangeAspect="1"/>
            </p:cNvPicPr>
            <p:nvPr/>
          </p:nvPicPr>
          <p:blipFill>
            <a:blip r:embed="rId2">
              <a:alphaModFix amt="35000"/>
            </a:blip>
            <a:stretch>
              <a:fillRect/>
            </a:stretch>
          </p:blipFill>
          <p:spPr>
            <a:xfrm>
              <a:off x="10483295" y="1961723"/>
              <a:ext cx="625346" cy="611851"/>
            </a:xfrm>
            <a:prstGeom prst="rect">
              <a:avLst/>
            </a:prstGeom>
          </p:spPr>
        </p:pic>
        <p:pic>
          <p:nvPicPr>
            <p:cNvPr id="16" name="Image 15">
              <a:extLst>
                <a:ext uri="{FF2B5EF4-FFF2-40B4-BE49-F238E27FC236}">
                  <a16:creationId xmlns:a16="http://schemas.microsoft.com/office/drawing/2014/main" id="{F9DCEB6B-4499-8CEC-3D75-40405F47B138}"/>
                </a:ext>
              </a:extLst>
            </p:cNvPr>
            <p:cNvPicPr>
              <a:picLocks noChangeAspect="1"/>
            </p:cNvPicPr>
            <p:nvPr/>
          </p:nvPicPr>
          <p:blipFill>
            <a:blip r:embed="rId2">
              <a:alphaModFix amt="35000"/>
            </a:blip>
            <a:stretch>
              <a:fillRect/>
            </a:stretch>
          </p:blipFill>
          <p:spPr>
            <a:xfrm>
              <a:off x="10132100" y="4851691"/>
              <a:ext cx="1504575" cy="1472106"/>
            </a:xfrm>
            <a:prstGeom prst="rect">
              <a:avLst/>
            </a:prstGeom>
          </p:spPr>
        </p:pic>
      </p:grpSp>
      <p:pic>
        <p:nvPicPr>
          <p:cNvPr id="6" name="Image 5">
            <a:extLst>
              <a:ext uri="{FF2B5EF4-FFF2-40B4-BE49-F238E27FC236}">
                <a16:creationId xmlns:a16="http://schemas.microsoft.com/office/drawing/2014/main" id="{FCAA820B-38DE-3D87-118C-437E0C00E92E}"/>
              </a:ext>
            </a:extLst>
          </p:cNvPr>
          <p:cNvPicPr>
            <a:picLocks noChangeAspect="1"/>
          </p:cNvPicPr>
          <p:nvPr/>
        </p:nvPicPr>
        <p:blipFill>
          <a:blip r:embed="rId3"/>
          <a:srcRect l="2857" r="6998" b="262"/>
          <a:stretch>
            <a:fillRect/>
          </a:stretch>
        </p:blipFill>
        <p:spPr>
          <a:xfrm>
            <a:off x="5221280" y="1020839"/>
            <a:ext cx="6694378" cy="5120225"/>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20" name="Espace réservé du contenu 2">
            <a:extLst>
              <a:ext uri="{FF2B5EF4-FFF2-40B4-BE49-F238E27FC236}">
                <a16:creationId xmlns:a16="http://schemas.microsoft.com/office/drawing/2014/main" id="{A390B0BE-1F65-8E1A-2CF3-0A4CA7FE5B65}"/>
              </a:ext>
            </a:extLst>
          </p:cNvPr>
          <p:cNvSpPr>
            <a:spLocks noGrp="1"/>
          </p:cNvSpPr>
          <p:nvPr>
            <p:ph idx="1"/>
          </p:nvPr>
        </p:nvSpPr>
        <p:spPr>
          <a:xfrm>
            <a:off x="837533" y="1548218"/>
            <a:ext cx="4815876" cy="4351338"/>
          </a:xfrm>
        </p:spPr>
        <p:txBody>
          <a:bodyPr vert="horz" lIns="91440" tIns="45720" rIns="91440" bIns="45720" rtlCol="0" anchor="t">
            <a:noAutofit/>
          </a:bodyPr>
          <a:lstStyle/>
          <a:p>
            <a:pPr marL="0" indent="0">
              <a:lnSpc>
                <a:spcPct val="120000"/>
              </a:lnSpc>
              <a:buNone/>
            </a:pPr>
            <a:r>
              <a:rPr lang="fr-CA" b="1" spc="-150">
                <a:latin typeface="Congenial"/>
              </a:rPr>
              <a:t>Guide d'entrevue (3 sections)</a:t>
            </a:r>
            <a:endParaRPr lang="fr-FR"/>
          </a:p>
          <a:p>
            <a:pPr lvl="1">
              <a:lnSpc>
                <a:spcPct val="120000"/>
              </a:lnSpc>
            </a:pPr>
            <a:r>
              <a:rPr lang="fr-CA" sz="2800" i="1" spc="-150">
                <a:latin typeface="Congenial"/>
              </a:rPr>
              <a:t>Bagage expérientiel</a:t>
            </a:r>
          </a:p>
          <a:p>
            <a:pPr lvl="1">
              <a:lnSpc>
                <a:spcPct val="120000"/>
              </a:lnSpc>
            </a:pPr>
            <a:r>
              <a:rPr lang="fr-CA" sz="2800" i="1" spc="-150">
                <a:latin typeface="Congenial"/>
              </a:rPr>
              <a:t>Situations professionnelles</a:t>
            </a:r>
            <a:endParaRPr lang="fr-CA" sz="2800" i="1"/>
          </a:p>
          <a:p>
            <a:pPr lvl="1">
              <a:lnSpc>
                <a:spcPct val="120000"/>
              </a:lnSpc>
            </a:pPr>
            <a:r>
              <a:rPr lang="fr-CA" sz="2800" i="1" spc="-150">
                <a:latin typeface="Congenial"/>
              </a:rPr>
              <a:t>Compétences professionnelles</a:t>
            </a:r>
            <a:endParaRPr lang="fr-CA" sz="2800" i="1"/>
          </a:p>
          <a:p>
            <a:pPr marL="457200" lvl="1" indent="0">
              <a:lnSpc>
                <a:spcPct val="120000"/>
              </a:lnSpc>
              <a:buNone/>
            </a:pPr>
            <a:endParaRPr lang="fr-CA" i="1" spc="-150">
              <a:latin typeface="Congenial"/>
            </a:endParaRPr>
          </a:p>
        </p:txBody>
      </p:sp>
    </p:spTree>
    <p:extLst>
      <p:ext uri="{BB962C8B-B14F-4D97-AF65-F5344CB8AC3E}">
        <p14:creationId xmlns:p14="http://schemas.microsoft.com/office/powerpoint/2010/main" val="291980513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334BAD-0C65-0C8F-D80B-CD1C8842B2FD}"/>
            </a:ext>
          </a:extLst>
        </p:cNvPr>
        <p:cNvGrpSpPr/>
        <p:nvPr/>
      </p:nvGrpSpPr>
      <p:grpSpPr>
        <a:xfrm>
          <a:off x="0" y="0"/>
          <a:ext cx="0" cy="0"/>
          <a:chOff x="0" y="0"/>
          <a:chExt cx="0" cy="0"/>
        </a:xfrm>
      </p:grpSpPr>
      <p:sp>
        <p:nvSpPr>
          <p:cNvPr id="17" name="Rectangle 16">
            <a:extLst>
              <a:ext uri="{FF2B5EF4-FFF2-40B4-BE49-F238E27FC236}">
                <a16:creationId xmlns:a16="http://schemas.microsoft.com/office/drawing/2014/main" id="{AE3BEE05-0781-1A8E-DAC8-C8D48CF06213}"/>
              </a:ext>
            </a:extLst>
          </p:cNvPr>
          <p:cNvSpPr/>
          <p:nvPr/>
        </p:nvSpPr>
        <p:spPr>
          <a:xfrm rot="10800000">
            <a:off x="-11026" y="-42863"/>
            <a:ext cx="12192000" cy="6943725"/>
          </a:xfrm>
          <a:prstGeom prst="rect">
            <a:avLst/>
          </a:prstGeom>
          <a:gradFill flip="none" rotWithShape="1">
            <a:gsLst>
              <a:gs pos="0">
                <a:srgbClr val="BA2541">
                  <a:shade val="30000"/>
                  <a:satMod val="115000"/>
                </a:srgbClr>
              </a:gs>
              <a:gs pos="8000">
                <a:srgbClr val="BA2541">
                  <a:shade val="67500"/>
                  <a:satMod val="115000"/>
                </a:srgbClr>
              </a:gs>
              <a:gs pos="45000">
                <a:schemeClr val="bg1">
                  <a:alpha val="28000"/>
                </a:schemeClr>
              </a:gs>
              <a:gs pos="100000">
                <a:schemeClr val="bg1"/>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8" name="Titre 1">
            <a:extLst>
              <a:ext uri="{FF2B5EF4-FFF2-40B4-BE49-F238E27FC236}">
                <a16:creationId xmlns:a16="http://schemas.microsoft.com/office/drawing/2014/main" id="{00FEB774-5C03-48F2-0237-128FEE4C282A}"/>
              </a:ext>
            </a:extLst>
          </p:cNvPr>
          <p:cNvSpPr txBox="1">
            <a:spLocks/>
          </p:cNvSpPr>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Congenial" panose="02000503040000020004" pitchFamily="2" charset="0"/>
                <a:ea typeface="+mj-ea"/>
                <a:cs typeface="+mj-cs"/>
              </a:defRPr>
            </a:lvl1pPr>
          </a:lstStyle>
          <a:p>
            <a:r>
              <a:rPr lang="fr-CA" spc="-300"/>
              <a:t>Méthodologie</a:t>
            </a:r>
          </a:p>
        </p:txBody>
      </p:sp>
      <p:sp>
        <p:nvSpPr>
          <p:cNvPr id="9" name="Espace réservé du contenu 2">
            <a:extLst>
              <a:ext uri="{FF2B5EF4-FFF2-40B4-BE49-F238E27FC236}">
                <a16:creationId xmlns:a16="http://schemas.microsoft.com/office/drawing/2014/main" id="{584CADF5-EA0F-2B4F-CAEF-DA06FBC2AA71}"/>
              </a:ext>
            </a:extLst>
          </p:cNvPr>
          <p:cNvSpPr txBox="1">
            <a:spLocks/>
          </p:cNvSpPr>
          <p:nvPr/>
        </p:nvSpPr>
        <p:spPr>
          <a:xfrm>
            <a:off x="838200" y="1825625"/>
            <a:ext cx="3964865" cy="4351338"/>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Congenial" panose="02000503040000020004"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Congenial" panose="02000503040000020004"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Congenial" panose="02000503040000020004"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ongenial" panose="02000503040000020004"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ongenial" panose="02000503040000020004"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CA" b="1" spc="-150">
                <a:latin typeface="Congenial"/>
              </a:rPr>
              <a:t>Journal d'observations</a:t>
            </a:r>
            <a:endParaRPr lang="fr-CA" b="1" spc="-150"/>
          </a:p>
          <a:p>
            <a:r>
              <a:rPr lang="fr-CA" i="1" spc="-150">
                <a:latin typeface="Congenial"/>
              </a:rPr>
              <a:t>Consigner les réactions au fil de l'entrevue</a:t>
            </a:r>
          </a:p>
          <a:p>
            <a:r>
              <a:rPr lang="fr-CA" i="1" spc="-150">
                <a:latin typeface="Congenial"/>
              </a:rPr>
              <a:t>Consigner les réflexions qui guident les modifications en cours d'analyse</a:t>
            </a:r>
            <a:endParaRPr lang="fr-CA" i="1" spc="-150"/>
          </a:p>
          <a:p>
            <a:pPr marL="0" indent="0">
              <a:buNone/>
            </a:pPr>
            <a:endParaRPr lang="fr-CA" b="1" spc="-150"/>
          </a:p>
        </p:txBody>
      </p:sp>
      <p:grpSp>
        <p:nvGrpSpPr>
          <p:cNvPr id="2" name="Groupe 1">
            <a:extLst>
              <a:ext uri="{FF2B5EF4-FFF2-40B4-BE49-F238E27FC236}">
                <a16:creationId xmlns:a16="http://schemas.microsoft.com/office/drawing/2014/main" id="{35E997E3-DA15-FFE6-5A2B-320286A9A9C3}"/>
              </a:ext>
            </a:extLst>
          </p:cNvPr>
          <p:cNvGrpSpPr/>
          <p:nvPr/>
        </p:nvGrpSpPr>
        <p:grpSpPr>
          <a:xfrm>
            <a:off x="8220352" y="841838"/>
            <a:ext cx="3416323" cy="5481959"/>
            <a:chOff x="8220352" y="841838"/>
            <a:chExt cx="3416323" cy="5481959"/>
          </a:xfrm>
        </p:grpSpPr>
        <p:pic>
          <p:nvPicPr>
            <p:cNvPr id="3" name="Image 2">
              <a:extLst>
                <a:ext uri="{FF2B5EF4-FFF2-40B4-BE49-F238E27FC236}">
                  <a16:creationId xmlns:a16="http://schemas.microsoft.com/office/drawing/2014/main" id="{F06227A1-9935-FB4F-8A60-D8CE3C57B468}"/>
                </a:ext>
              </a:extLst>
            </p:cNvPr>
            <p:cNvPicPr>
              <a:picLocks noChangeAspect="1"/>
            </p:cNvPicPr>
            <p:nvPr/>
          </p:nvPicPr>
          <p:blipFill>
            <a:blip r:embed="rId2">
              <a:alphaModFix amt="35000"/>
            </a:blip>
            <a:stretch>
              <a:fillRect/>
            </a:stretch>
          </p:blipFill>
          <p:spPr>
            <a:xfrm>
              <a:off x="8220352" y="4587830"/>
              <a:ext cx="632828" cy="619171"/>
            </a:xfrm>
            <a:prstGeom prst="rect">
              <a:avLst/>
            </a:prstGeom>
          </p:spPr>
        </p:pic>
        <p:pic>
          <p:nvPicPr>
            <p:cNvPr id="4" name="Image 3">
              <a:extLst>
                <a:ext uri="{FF2B5EF4-FFF2-40B4-BE49-F238E27FC236}">
                  <a16:creationId xmlns:a16="http://schemas.microsoft.com/office/drawing/2014/main" id="{082C9B34-205E-D8E3-6814-7DC09EDD9CCC}"/>
                </a:ext>
              </a:extLst>
            </p:cNvPr>
            <p:cNvPicPr>
              <a:picLocks noChangeAspect="1"/>
            </p:cNvPicPr>
            <p:nvPr/>
          </p:nvPicPr>
          <p:blipFill>
            <a:blip r:embed="rId2">
              <a:alphaModFix amt="35000"/>
            </a:blip>
            <a:stretch>
              <a:fillRect/>
            </a:stretch>
          </p:blipFill>
          <p:spPr>
            <a:xfrm>
              <a:off x="8798281" y="2550789"/>
              <a:ext cx="1090196" cy="1066669"/>
            </a:xfrm>
            <a:prstGeom prst="rect">
              <a:avLst/>
            </a:prstGeom>
          </p:spPr>
        </p:pic>
        <p:pic>
          <p:nvPicPr>
            <p:cNvPr id="10" name="Image 9">
              <a:extLst>
                <a:ext uri="{FF2B5EF4-FFF2-40B4-BE49-F238E27FC236}">
                  <a16:creationId xmlns:a16="http://schemas.microsoft.com/office/drawing/2014/main" id="{D6224D16-969C-DBC1-A1F0-936A3D482997}"/>
                </a:ext>
              </a:extLst>
            </p:cNvPr>
            <p:cNvPicPr>
              <a:picLocks noChangeAspect="1"/>
            </p:cNvPicPr>
            <p:nvPr/>
          </p:nvPicPr>
          <p:blipFill>
            <a:blip r:embed="rId2">
              <a:alphaModFix amt="35000"/>
            </a:blip>
            <a:stretch>
              <a:fillRect/>
            </a:stretch>
          </p:blipFill>
          <p:spPr>
            <a:xfrm>
              <a:off x="10077841" y="3865064"/>
              <a:ext cx="379720" cy="371525"/>
            </a:xfrm>
            <a:prstGeom prst="rect">
              <a:avLst/>
            </a:prstGeom>
          </p:spPr>
        </p:pic>
        <p:pic>
          <p:nvPicPr>
            <p:cNvPr id="11" name="Image 10">
              <a:extLst>
                <a:ext uri="{FF2B5EF4-FFF2-40B4-BE49-F238E27FC236}">
                  <a16:creationId xmlns:a16="http://schemas.microsoft.com/office/drawing/2014/main" id="{05C9B874-64C1-4113-7589-4500C922AFA6}"/>
                </a:ext>
              </a:extLst>
            </p:cNvPr>
            <p:cNvPicPr>
              <a:picLocks noChangeAspect="1"/>
            </p:cNvPicPr>
            <p:nvPr/>
          </p:nvPicPr>
          <p:blipFill>
            <a:blip r:embed="rId2">
              <a:alphaModFix amt="35000"/>
            </a:blip>
            <a:stretch>
              <a:fillRect/>
            </a:stretch>
          </p:blipFill>
          <p:spPr>
            <a:xfrm>
              <a:off x="10740685" y="3134037"/>
              <a:ext cx="286972" cy="280779"/>
            </a:xfrm>
            <a:prstGeom prst="rect">
              <a:avLst/>
            </a:prstGeom>
          </p:spPr>
        </p:pic>
        <p:pic>
          <p:nvPicPr>
            <p:cNvPr id="12" name="Image 11">
              <a:extLst>
                <a:ext uri="{FF2B5EF4-FFF2-40B4-BE49-F238E27FC236}">
                  <a16:creationId xmlns:a16="http://schemas.microsoft.com/office/drawing/2014/main" id="{8544E2F1-3E4D-7BE0-AF2C-6BFB1737E7CF}"/>
                </a:ext>
              </a:extLst>
            </p:cNvPr>
            <p:cNvPicPr>
              <a:picLocks noChangeAspect="1"/>
            </p:cNvPicPr>
            <p:nvPr/>
          </p:nvPicPr>
          <p:blipFill>
            <a:blip r:embed="rId2">
              <a:alphaModFix amt="35000"/>
            </a:blip>
            <a:stretch>
              <a:fillRect/>
            </a:stretch>
          </p:blipFill>
          <p:spPr>
            <a:xfrm>
              <a:off x="9506754" y="1734482"/>
              <a:ext cx="286972" cy="280779"/>
            </a:xfrm>
            <a:prstGeom prst="rect">
              <a:avLst/>
            </a:prstGeom>
          </p:spPr>
        </p:pic>
        <p:pic>
          <p:nvPicPr>
            <p:cNvPr id="13" name="Image 12">
              <a:extLst>
                <a:ext uri="{FF2B5EF4-FFF2-40B4-BE49-F238E27FC236}">
                  <a16:creationId xmlns:a16="http://schemas.microsoft.com/office/drawing/2014/main" id="{4BCCDEC4-822A-3B12-7E3C-4AE48E4870D0}"/>
                </a:ext>
              </a:extLst>
            </p:cNvPr>
            <p:cNvPicPr>
              <a:picLocks noChangeAspect="1"/>
            </p:cNvPicPr>
            <p:nvPr/>
          </p:nvPicPr>
          <p:blipFill>
            <a:blip r:embed="rId2">
              <a:alphaModFix amt="35000"/>
            </a:blip>
            <a:stretch>
              <a:fillRect/>
            </a:stretch>
          </p:blipFill>
          <p:spPr>
            <a:xfrm>
              <a:off x="8282839" y="2726173"/>
              <a:ext cx="286972" cy="280779"/>
            </a:xfrm>
            <a:prstGeom prst="rect">
              <a:avLst/>
            </a:prstGeom>
          </p:spPr>
        </p:pic>
        <p:pic>
          <p:nvPicPr>
            <p:cNvPr id="14" name="Image 13">
              <a:extLst>
                <a:ext uri="{FF2B5EF4-FFF2-40B4-BE49-F238E27FC236}">
                  <a16:creationId xmlns:a16="http://schemas.microsoft.com/office/drawing/2014/main" id="{0E38BD0D-EE9C-29AF-34B4-6C5AEA237B5B}"/>
                </a:ext>
              </a:extLst>
            </p:cNvPr>
            <p:cNvPicPr>
              <a:picLocks noChangeAspect="1"/>
            </p:cNvPicPr>
            <p:nvPr/>
          </p:nvPicPr>
          <p:blipFill>
            <a:blip r:embed="rId2">
              <a:alphaModFix amt="35000"/>
            </a:blip>
            <a:stretch>
              <a:fillRect/>
            </a:stretch>
          </p:blipFill>
          <p:spPr>
            <a:xfrm>
              <a:off x="10457561" y="841838"/>
              <a:ext cx="804718" cy="787352"/>
            </a:xfrm>
            <a:prstGeom prst="rect">
              <a:avLst/>
            </a:prstGeom>
          </p:spPr>
        </p:pic>
        <p:pic>
          <p:nvPicPr>
            <p:cNvPr id="15" name="Image 14">
              <a:extLst>
                <a:ext uri="{FF2B5EF4-FFF2-40B4-BE49-F238E27FC236}">
                  <a16:creationId xmlns:a16="http://schemas.microsoft.com/office/drawing/2014/main" id="{ADC11512-5EA4-5FAC-FFA2-168843E3658A}"/>
                </a:ext>
              </a:extLst>
            </p:cNvPr>
            <p:cNvPicPr>
              <a:picLocks noChangeAspect="1"/>
            </p:cNvPicPr>
            <p:nvPr/>
          </p:nvPicPr>
          <p:blipFill>
            <a:blip r:embed="rId2">
              <a:alphaModFix amt="35000"/>
            </a:blip>
            <a:stretch>
              <a:fillRect/>
            </a:stretch>
          </p:blipFill>
          <p:spPr>
            <a:xfrm>
              <a:off x="10483295" y="1961723"/>
              <a:ext cx="625346" cy="611851"/>
            </a:xfrm>
            <a:prstGeom prst="rect">
              <a:avLst/>
            </a:prstGeom>
          </p:spPr>
        </p:pic>
        <p:pic>
          <p:nvPicPr>
            <p:cNvPr id="16" name="Image 15">
              <a:extLst>
                <a:ext uri="{FF2B5EF4-FFF2-40B4-BE49-F238E27FC236}">
                  <a16:creationId xmlns:a16="http://schemas.microsoft.com/office/drawing/2014/main" id="{09F45E22-D0F6-0539-81FB-528D8D43C9A1}"/>
                </a:ext>
              </a:extLst>
            </p:cNvPr>
            <p:cNvPicPr>
              <a:picLocks noChangeAspect="1"/>
            </p:cNvPicPr>
            <p:nvPr/>
          </p:nvPicPr>
          <p:blipFill>
            <a:blip r:embed="rId2">
              <a:alphaModFix amt="35000"/>
            </a:blip>
            <a:stretch>
              <a:fillRect/>
            </a:stretch>
          </p:blipFill>
          <p:spPr>
            <a:xfrm>
              <a:off x="10132100" y="4851691"/>
              <a:ext cx="1504575" cy="1472106"/>
            </a:xfrm>
            <a:prstGeom prst="rect">
              <a:avLst/>
            </a:prstGeom>
          </p:spPr>
        </p:pic>
      </p:grpSp>
      <p:pic>
        <p:nvPicPr>
          <p:cNvPr id="7" name="Image 6">
            <a:extLst>
              <a:ext uri="{FF2B5EF4-FFF2-40B4-BE49-F238E27FC236}">
                <a16:creationId xmlns:a16="http://schemas.microsoft.com/office/drawing/2014/main" id="{6A7BB0F9-5EAC-134C-20E3-84D7B60ABA36}"/>
              </a:ext>
            </a:extLst>
          </p:cNvPr>
          <p:cNvPicPr>
            <a:picLocks noChangeAspect="1"/>
          </p:cNvPicPr>
          <p:nvPr/>
        </p:nvPicPr>
        <p:blipFill>
          <a:blip r:embed="rId3"/>
          <a:srcRect l="3240" t="15278" r="3652" b="11111"/>
          <a:stretch>
            <a:fillRect/>
          </a:stretch>
        </p:blipFill>
        <p:spPr>
          <a:xfrm>
            <a:off x="4625682" y="1435796"/>
            <a:ext cx="6895889" cy="4068538"/>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extLst>
      <p:ext uri="{BB962C8B-B14F-4D97-AF65-F5344CB8AC3E}">
        <p14:creationId xmlns:p14="http://schemas.microsoft.com/office/powerpoint/2010/main" val="147340089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61FC1C-C9A5-7AF4-A2AB-3CFF5D31E47F}"/>
            </a:ext>
          </a:extLst>
        </p:cNvPr>
        <p:cNvGrpSpPr/>
        <p:nvPr/>
      </p:nvGrpSpPr>
      <p:grpSpPr>
        <a:xfrm>
          <a:off x="0" y="0"/>
          <a:ext cx="0" cy="0"/>
          <a:chOff x="0" y="0"/>
          <a:chExt cx="0" cy="0"/>
        </a:xfrm>
      </p:grpSpPr>
      <p:sp>
        <p:nvSpPr>
          <p:cNvPr id="17" name="Rectangle 16">
            <a:extLst>
              <a:ext uri="{FF2B5EF4-FFF2-40B4-BE49-F238E27FC236}">
                <a16:creationId xmlns:a16="http://schemas.microsoft.com/office/drawing/2014/main" id="{2C7F99AE-1966-FF5C-D802-055182150DF3}"/>
              </a:ext>
            </a:extLst>
          </p:cNvPr>
          <p:cNvSpPr/>
          <p:nvPr/>
        </p:nvSpPr>
        <p:spPr>
          <a:xfrm rot="10800000">
            <a:off x="-11026" y="-42863"/>
            <a:ext cx="12192000" cy="6943725"/>
          </a:xfrm>
          <a:prstGeom prst="rect">
            <a:avLst/>
          </a:prstGeom>
          <a:gradFill flip="none" rotWithShape="1">
            <a:gsLst>
              <a:gs pos="0">
                <a:srgbClr val="BA2541">
                  <a:shade val="30000"/>
                  <a:satMod val="115000"/>
                </a:srgbClr>
              </a:gs>
              <a:gs pos="8000">
                <a:srgbClr val="BA2541">
                  <a:shade val="67500"/>
                  <a:satMod val="115000"/>
                </a:srgbClr>
              </a:gs>
              <a:gs pos="45000">
                <a:schemeClr val="bg1">
                  <a:alpha val="28000"/>
                </a:schemeClr>
              </a:gs>
              <a:gs pos="100000">
                <a:schemeClr val="bg1"/>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8" name="Titre 1">
            <a:extLst>
              <a:ext uri="{FF2B5EF4-FFF2-40B4-BE49-F238E27FC236}">
                <a16:creationId xmlns:a16="http://schemas.microsoft.com/office/drawing/2014/main" id="{23B1C090-F9C3-8C56-50F1-6925A1FED545}"/>
              </a:ext>
            </a:extLst>
          </p:cNvPr>
          <p:cNvSpPr txBox="1">
            <a:spLocks/>
          </p:cNvSpPr>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Congenial" panose="02000503040000020004" pitchFamily="2" charset="0"/>
                <a:ea typeface="+mj-ea"/>
                <a:cs typeface="+mj-cs"/>
              </a:defRPr>
            </a:lvl1pPr>
          </a:lstStyle>
          <a:p>
            <a:r>
              <a:rPr lang="fr-CA" spc="-300"/>
              <a:t>Méthodologie</a:t>
            </a:r>
          </a:p>
        </p:txBody>
      </p:sp>
      <p:sp>
        <p:nvSpPr>
          <p:cNvPr id="9" name="Espace réservé du contenu 2">
            <a:extLst>
              <a:ext uri="{FF2B5EF4-FFF2-40B4-BE49-F238E27FC236}">
                <a16:creationId xmlns:a16="http://schemas.microsoft.com/office/drawing/2014/main" id="{D65444B5-27DF-CB66-E2E7-CA50A8D5F2F6}"/>
              </a:ext>
            </a:extLst>
          </p:cNvPr>
          <p:cNvSpPr txBox="1">
            <a:spLocks/>
          </p:cNvSpPr>
          <p:nvPr/>
        </p:nvSpPr>
        <p:spPr>
          <a:xfrm>
            <a:off x="838200" y="1825625"/>
            <a:ext cx="3376759" cy="4351338"/>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Congenial" panose="02000503040000020004"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Congenial" panose="02000503040000020004"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Congenial" panose="02000503040000020004"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ongenial" panose="02000503040000020004"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ongenial" panose="02000503040000020004"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CA" b="1" spc="-150">
                <a:latin typeface="Congenial"/>
              </a:rPr>
              <a:t>Codage et analyse thématique assistée par logiciel (</a:t>
            </a:r>
            <a:r>
              <a:rPr lang="fr-CA" b="1" i="1" spc="-150" err="1">
                <a:latin typeface="Congenial"/>
              </a:rPr>
              <a:t>NVivo</a:t>
            </a:r>
            <a:r>
              <a:rPr lang="fr-CA" b="1" spc="-150">
                <a:latin typeface="Congenial"/>
              </a:rPr>
              <a:t>)</a:t>
            </a:r>
            <a:endParaRPr lang="fr-FR"/>
          </a:p>
          <a:p>
            <a:r>
              <a:rPr lang="fr-CA" i="1" spc="-150">
                <a:latin typeface="Congenial"/>
              </a:rPr>
              <a:t>Réalisé en deux temps</a:t>
            </a:r>
            <a:endParaRPr lang="fr-CA" i="1" spc="-150"/>
          </a:p>
          <a:p>
            <a:pPr lvl="1">
              <a:buFont typeface="Courier New" panose="020B0604020202020204" pitchFamily="34" charset="0"/>
              <a:buChar char="o"/>
            </a:pPr>
            <a:r>
              <a:rPr lang="fr-CA" i="1" spc="-150">
                <a:latin typeface="Congenial"/>
              </a:rPr>
              <a:t>Situations + Valeur</a:t>
            </a:r>
            <a:endParaRPr lang="fr-CA" i="1" spc="-150"/>
          </a:p>
          <a:p>
            <a:pPr lvl="1">
              <a:buFont typeface="Courier New" panose="020B0604020202020204" pitchFamily="34" charset="0"/>
              <a:buChar char="o"/>
            </a:pPr>
            <a:r>
              <a:rPr lang="fr-CA" i="1" spc="-150">
                <a:latin typeface="Congenial"/>
              </a:rPr>
              <a:t>Compétences + Valeur</a:t>
            </a:r>
            <a:endParaRPr lang="fr-CA" i="1" spc="-150"/>
          </a:p>
          <a:p>
            <a:endParaRPr lang="fr-CA"/>
          </a:p>
          <a:p>
            <a:endParaRPr lang="fr-CA"/>
          </a:p>
        </p:txBody>
      </p:sp>
      <p:grpSp>
        <p:nvGrpSpPr>
          <p:cNvPr id="2" name="Groupe 1">
            <a:extLst>
              <a:ext uri="{FF2B5EF4-FFF2-40B4-BE49-F238E27FC236}">
                <a16:creationId xmlns:a16="http://schemas.microsoft.com/office/drawing/2014/main" id="{659C6186-F6E1-7A9C-81BC-E67C2ADDA190}"/>
              </a:ext>
            </a:extLst>
          </p:cNvPr>
          <p:cNvGrpSpPr/>
          <p:nvPr/>
        </p:nvGrpSpPr>
        <p:grpSpPr>
          <a:xfrm>
            <a:off x="8220352" y="841838"/>
            <a:ext cx="3416323" cy="5481959"/>
            <a:chOff x="8220352" y="841838"/>
            <a:chExt cx="3416323" cy="5481959"/>
          </a:xfrm>
        </p:grpSpPr>
        <p:pic>
          <p:nvPicPr>
            <p:cNvPr id="3" name="Image 2">
              <a:extLst>
                <a:ext uri="{FF2B5EF4-FFF2-40B4-BE49-F238E27FC236}">
                  <a16:creationId xmlns:a16="http://schemas.microsoft.com/office/drawing/2014/main" id="{2BBBD20A-DA74-73CC-9E94-3DBA49BD91EE}"/>
                </a:ext>
              </a:extLst>
            </p:cNvPr>
            <p:cNvPicPr>
              <a:picLocks noChangeAspect="1"/>
            </p:cNvPicPr>
            <p:nvPr/>
          </p:nvPicPr>
          <p:blipFill>
            <a:blip r:embed="rId2">
              <a:alphaModFix amt="35000"/>
            </a:blip>
            <a:stretch>
              <a:fillRect/>
            </a:stretch>
          </p:blipFill>
          <p:spPr>
            <a:xfrm>
              <a:off x="8220352" y="4587830"/>
              <a:ext cx="632828" cy="619171"/>
            </a:xfrm>
            <a:prstGeom prst="rect">
              <a:avLst/>
            </a:prstGeom>
          </p:spPr>
        </p:pic>
        <p:pic>
          <p:nvPicPr>
            <p:cNvPr id="4" name="Image 3">
              <a:extLst>
                <a:ext uri="{FF2B5EF4-FFF2-40B4-BE49-F238E27FC236}">
                  <a16:creationId xmlns:a16="http://schemas.microsoft.com/office/drawing/2014/main" id="{BF50261C-14C9-F5B1-8594-E7C2EC4ACC66}"/>
                </a:ext>
              </a:extLst>
            </p:cNvPr>
            <p:cNvPicPr>
              <a:picLocks noChangeAspect="1"/>
            </p:cNvPicPr>
            <p:nvPr/>
          </p:nvPicPr>
          <p:blipFill>
            <a:blip r:embed="rId2">
              <a:alphaModFix amt="35000"/>
            </a:blip>
            <a:stretch>
              <a:fillRect/>
            </a:stretch>
          </p:blipFill>
          <p:spPr>
            <a:xfrm>
              <a:off x="8798281" y="2550789"/>
              <a:ext cx="1090196" cy="1066669"/>
            </a:xfrm>
            <a:prstGeom prst="rect">
              <a:avLst/>
            </a:prstGeom>
          </p:spPr>
        </p:pic>
        <p:pic>
          <p:nvPicPr>
            <p:cNvPr id="10" name="Image 9">
              <a:extLst>
                <a:ext uri="{FF2B5EF4-FFF2-40B4-BE49-F238E27FC236}">
                  <a16:creationId xmlns:a16="http://schemas.microsoft.com/office/drawing/2014/main" id="{CC18D0EC-4C11-F83B-F1A0-EC9A285C0252}"/>
                </a:ext>
              </a:extLst>
            </p:cNvPr>
            <p:cNvPicPr>
              <a:picLocks noChangeAspect="1"/>
            </p:cNvPicPr>
            <p:nvPr/>
          </p:nvPicPr>
          <p:blipFill>
            <a:blip r:embed="rId2">
              <a:alphaModFix amt="35000"/>
            </a:blip>
            <a:stretch>
              <a:fillRect/>
            </a:stretch>
          </p:blipFill>
          <p:spPr>
            <a:xfrm>
              <a:off x="10077841" y="3865064"/>
              <a:ext cx="379720" cy="371525"/>
            </a:xfrm>
            <a:prstGeom prst="rect">
              <a:avLst/>
            </a:prstGeom>
          </p:spPr>
        </p:pic>
        <p:pic>
          <p:nvPicPr>
            <p:cNvPr id="11" name="Image 10">
              <a:extLst>
                <a:ext uri="{FF2B5EF4-FFF2-40B4-BE49-F238E27FC236}">
                  <a16:creationId xmlns:a16="http://schemas.microsoft.com/office/drawing/2014/main" id="{2BAC1655-7DDB-77BC-EC2B-2197E4C923D5}"/>
                </a:ext>
              </a:extLst>
            </p:cNvPr>
            <p:cNvPicPr>
              <a:picLocks noChangeAspect="1"/>
            </p:cNvPicPr>
            <p:nvPr/>
          </p:nvPicPr>
          <p:blipFill>
            <a:blip r:embed="rId2">
              <a:alphaModFix amt="35000"/>
            </a:blip>
            <a:stretch>
              <a:fillRect/>
            </a:stretch>
          </p:blipFill>
          <p:spPr>
            <a:xfrm>
              <a:off x="10740685" y="3134037"/>
              <a:ext cx="286972" cy="280779"/>
            </a:xfrm>
            <a:prstGeom prst="rect">
              <a:avLst/>
            </a:prstGeom>
          </p:spPr>
        </p:pic>
        <p:pic>
          <p:nvPicPr>
            <p:cNvPr id="12" name="Image 11">
              <a:extLst>
                <a:ext uri="{FF2B5EF4-FFF2-40B4-BE49-F238E27FC236}">
                  <a16:creationId xmlns:a16="http://schemas.microsoft.com/office/drawing/2014/main" id="{9A7EE71A-49FD-07F0-AA20-B12794D570DD}"/>
                </a:ext>
              </a:extLst>
            </p:cNvPr>
            <p:cNvPicPr>
              <a:picLocks noChangeAspect="1"/>
            </p:cNvPicPr>
            <p:nvPr/>
          </p:nvPicPr>
          <p:blipFill>
            <a:blip r:embed="rId2">
              <a:alphaModFix amt="35000"/>
            </a:blip>
            <a:stretch>
              <a:fillRect/>
            </a:stretch>
          </p:blipFill>
          <p:spPr>
            <a:xfrm>
              <a:off x="9506754" y="1734482"/>
              <a:ext cx="286972" cy="280779"/>
            </a:xfrm>
            <a:prstGeom prst="rect">
              <a:avLst/>
            </a:prstGeom>
          </p:spPr>
        </p:pic>
        <p:pic>
          <p:nvPicPr>
            <p:cNvPr id="13" name="Image 12">
              <a:extLst>
                <a:ext uri="{FF2B5EF4-FFF2-40B4-BE49-F238E27FC236}">
                  <a16:creationId xmlns:a16="http://schemas.microsoft.com/office/drawing/2014/main" id="{A53375A8-7144-6827-3B56-9212B9072F56}"/>
                </a:ext>
              </a:extLst>
            </p:cNvPr>
            <p:cNvPicPr>
              <a:picLocks noChangeAspect="1"/>
            </p:cNvPicPr>
            <p:nvPr/>
          </p:nvPicPr>
          <p:blipFill>
            <a:blip r:embed="rId2">
              <a:alphaModFix amt="35000"/>
            </a:blip>
            <a:stretch>
              <a:fillRect/>
            </a:stretch>
          </p:blipFill>
          <p:spPr>
            <a:xfrm>
              <a:off x="8282839" y="2726173"/>
              <a:ext cx="286972" cy="280779"/>
            </a:xfrm>
            <a:prstGeom prst="rect">
              <a:avLst/>
            </a:prstGeom>
          </p:spPr>
        </p:pic>
        <p:pic>
          <p:nvPicPr>
            <p:cNvPr id="14" name="Image 13">
              <a:extLst>
                <a:ext uri="{FF2B5EF4-FFF2-40B4-BE49-F238E27FC236}">
                  <a16:creationId xmlns:a16="http://schemas.microsoft.com/office/drawing/2014/main" id="{A4386F35-6271-242E-9A95-1BD754D3F555}"/>
                </a:ext>
              </a:extLst>
            </p:cNvPr>
            <p:cNvPicPr>
              <a:picLocks noChangeAspect="1"/>
            </p:cNvPicPr>
            <p:nvPr/>
          </p:nvPicPr>
          <p:blipFill>
            <a:blip r:embed="rId2">
              <a:alphaModFix amt="35000"/>
            </a:blip>
            <a:stretch>
              <a:fillRect/>
            </a:stretch>
          </p:blipFill>
          <p:spPr>
            <a:xfrm>
              <a:off x="10457561" y="841838"/>
              <a:ext cx="804718" cy="787352"/>
            </a:xfrm>
            <a:prstGeom prst="rect">
              <a:avLst/>
            </a:prstGeom>
          </p:spPr>
        </p:pic>
        <p:pic>
          <p:nvPicPr>
            <p:cNvPr id="15" name="Image 14">
              <a:extLst>
                <a:ext uri="{FF2B5EF4-FFF2-40B4-BE49-F238E27FC236}">
                  <a16:creationId xmlns:a16="http://schemas.microsoft.com/office/drawing/2014/main" id="{7BDAC397-1987-6E7F-14A2-65BB658BA104}"/>
                </a:ext>
              </a:extLst>
            </p:cNvPr>
            <p:cNvPicPr>
              <a:picLocks noChangeAspect="1"/>
            </p:cNvPicPr>
            <p:nvPr/>
          </p:nvPicPr>
          <p:blipFill>
            <a:blip r:embed="rId2">
              <a:alphaModFix amt="35000"/>
            </a:blip>
            <a:stretch>
              <a:fillRect/>
            </a:stretch>
          </p:blipFill>
          <p:spPr>
            <a:xfrm>
              <a:off x="10483295" y="1961723"/>
              <a:ext cx="625346" cy="611851"/>
            </a:xfrm>
            <a:prstGeom prst="rect">
              <a:avLst/>
            </a:prstGeom>
          </p:spPr>
        </p:pic>
        <p:pic>
          <p:nvPicPr>
            <p:cNvPr id="16" name="Image 15">
              <a:extLst>
                <a:ext uri="{FF2B5EF4-FFF2-40B4-BE49-F238E27FC236}">
                  <a16:creationId xmlns:a16="http://schemas.microsoft.com/office/drawing/2014/main" id="{B76BDE7E-87A8-620C-B8AB-AF95EEE966AB}"/>
                </a:ext>
              </a:extLst>
            </p:cNvPr>
            <p:cNvPicPr>
              <a:picLocks noChangeAspect="1"/>
            </p:cNvPicPr>
            <p:nvPr/>
          </p:nvPicPr>
          <p:blipFill>
            <a:blip r:embed="rId2">
              <a:alphaModFix amt="35000"/>
            </a:blip>
            <a:stretch>
              <a:fillRect/>
            </a:stretch>
          </p:blipFill>
          <p:spPr>
            <a:xfrm>
              <a:off x="10132100" y="4851691"/>
              <a:ext cx="1504575" cy="1472106"/>
            </a:xfrm>
            <a:prstGeom prst="rect">
              <a:avLst/>
            </a:prstGeom>
          </p:spPr>
        </p:pic>
      </p:grpSp>
      <p:pic>
        <p:nvPicPr>
          <p:cNvPr id="5" name="Image 4">
            <a:extLst>
              <a:ext uri="{FF2B5EF4-FFF2-40B4-BE49-F238E27FC236}">
                <a16:creationId xmlns:a16="http://schemas.microsoft.com/office/drawing/2014/main" id="{701847E7-E094-8A07-F664-2528C5528AA1}"/>
              </a:ext>
            </a:extLst>
          </p:cNvPr>
          <p:cNvPicPr>
            <a:picLocks noChangeAspect="1"/>
          </p:cNvPicPr>
          <p:nvPr/>
        </p:nvPicPr>
        <p:blipFill>
          <a:blip r:embed="rId3"/>
          <a:srcRect l="27461" r="-173"/>
          <a:stretch>
            <a:fillRect/>
          </a:stretch>
        </p:blipFill>
        <p:spPr>
          <a:xfrm>
            <a:off x="4210656" y="554819"/>
            <a:ext cx="6820486" cy="5072537"/>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extLst>
      <p:ext uri="{BB962C8B-B14F-4D97-AF65-F5344CB8AC3E}">
        <p14:creationId xmlns:p14="http://schemas.microsoft.com/office/powerpoint/2010/main" val="166025063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F037CD-7963-DC6C-0BD2-D200AF506940}"/>
            </a:ext>
          </a:extLst>
        </p:cNvPr>
        <p:cNvGrpSpPr/>
        <p:nvPr/>
      </p:nvGrpSpPr>
      <p:grpSpPr>
        <a:xfrm>
          <a:off x="0" y="0"/>
          <a:ext cx="0" cy="0"/>
          <a:chOff x="0" y="0"/>
          <a:chExt cx="0" cy="0"/>
        </a:xfrm>
      </p:grpSpPr>
      <p:sp>
        <p:nvSpPr>
          <p:cNvPr id="17" name="Rectangle 16">
            <a:extLst>
              <a:ext uri="{FF2B5EF4-FFF2-40B4-BE49-F238E27FC236}">
                <a16:creationId xmlns:a16="http://schemas.microsoft.com/office/drawing/2014/main" id="{556465D1-30BD-28AA-0A1F-B317A6BDAA09}"/>
              </a:ext>
            </a:extLst>
          </p:cNvPr>
          <p:cNvSpPr/>
          <p:nvPr/>
        </p:nvSpPr>
        <p:spPr>
          <a:xfrm rot="10800000">
            <a:off x="-11026" y="-42863"/>
            <a:ext cx="12192000" cy="6943725"/>
          </a:xfrm>
          <a:prstGeom prst="rect">
            <a:avLst/>
          </a:prstGeom>
          <a:gradFill flip="none" rotWithShape="1">
            <a:gsLst>
              <a:gs pos="0">
                <a:srgbClr val="BA2541">
                  <a:shade val="30000"/>
                  <a:satMod val="115000"/>
                </a:srgbClr>
              </a:gs>
              <a:gs pos="8000">
                <a:srgbClr val="BA2541">
                  <a:shade val="67500"/>
                  <a:satMod val="115000"/>
                </a:srgbClr>
              </a:gs>
              <a:gs pos="45000">
                <a:schemeClr val="bg1">
                  <a:alpha val="28000"/>
                </a:schemeClr>
              </a:gs>
              <a:gs pos="100000">
                <a:schemeClr val="bg1"/>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8" name="Titre 1">
            <a:extLst>
              <a:ext uri="{FF2B5EF4-FFF2-40B4-BE49-F238E27FC236}">
                <a16:creationId xmlns:a16="http://schemas.microsoft.com/office/drawing/2014/main" id="{247CA1D3-6123-6C06-FFC4-88D2215CBF18}"/>
              </a:ext>
            </a:extLst>
          </p:cNvPr>
          <p:cNvSpPr txBox="1">
            <a:spLocks/>
          </p:cNvSpPr>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Congenial" panose="02000503040000020004" pitchFamily="2" charset="0"/>
                <a:ea typeface="+mj-ea"/>
                <a:cs typeface="+mj-cs"/>
              </a:defRPr>
            </a:lvl1pPr>
          </a:lstStyle>
          <a:p>
            <a:r>
              <a:rPr lang="fr-CA" spc="-300"/>
              <a:t>Méthodologie</a:t>
            </a:r>
          </a:p>
        </p:txBody>
      </p:sp>
      <p:sp>
        <p:nvSpPr>
          <p:cNvPr id="9" name="Espace réservé du contenu 2">
            <a:extLst>
              <a:ext uri="{FF2B5EF4-FFF2-40B4-BE49-F238E27FC236}">
                <a16:creationId xmlns:a16="http://schemas.microsoft.com/office/drawing/2014/main" id="{300ED65D-96E9-6C79-596B-D53229D9C56F}"/>
              </a:ext>
            </a:extLst>
          </p:cNvPr>
          <p:cNvSpPr txBox="1">
            <a:spLocks/>
          </p:cNvSpPr>
          <p:nvPr/>
        </p:nvSpPr>
        <p:spPr>
          <a:xfrm>
            <a:off x="838200" y="1825625"/>
            <a:ext cx="2914116" cy="4337731"/>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Congenial" panose="02000503040000020004"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Congenial" panose="02000503040000020004"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Congenial" panose="02000503040000020004"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ongenial" panose="02000503040000020004"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ongenial" panose="02000503040000020004"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CA" b="1" spc="-150">
                <a:latin typeface="Congenial"/>
              </a:rPr>
              <a:t>Cartographie </a:t>
            </a:r>
            <a:r>
              <a:rPr lang="fr-CA" b="1" i="1" spc="-150">
                <a:latin typeface="Congenial"/>
              </a:rPr>
              <a:t>Miro</a:t>
            </a:r>
            <a:r>
              <a:rPr lang="fr-CA" b="1" spc="-150">
                <a:latin typeface="Congenial"/>
              </a:rPr>
              <a:t> et validation par une chercheuse externe.</a:t>
            </a:r>
            <a:endParaRPr lang="fr-FR" b="1">
              <a:latin typeface="Congenial"/>
            </a:endParaRPr>
          </a:p>
          <a:p>
            <a:endParaRPr lang="fr-CA" b="1"/>
          </a:p>
        </p:txBody>
      </p:sp>
      <p:grpSp>
        <p:nvGrpSpPr>
          <p:cNvPr id="2" name="Groupe 1">
            <a:extLst>
              <a:ext uri="{FF2B5EF4-FFF2-40B4-BE49-F238E27FC236}">
                <a16:creationId xmlns:a16="http://schemas.microsoft.com/office/drawing/2014/main" id="{DBF52CC8-349D-3059-2EC3-5A41821C6E93}"/>
              </a:ext>
            </a:extLst>
          </p:cNvPr>
          <p:cNvGrpSpPr/>
          <p:nvPr/>
        </p:nvGrpSpPr>
        <p:grpSpPr>
          <a:xfrm>
            <a:off x="8220352" y="841838"/>
            <a:ext cx="3416323" cy="5481959"/>
            <a:chOff x="8220352" y="841838"/>
            <a:chExt cx="3416323" cy="5481959"/>
          </a:xfrm>
        </p:grpSpPr>
        <p:pic>
          <p:nvPicPr>
            <p:cNvPr id="3" name="Image 2">
              <a:extLst>
                <a:ext uri="{FF2B5EF4-FFF2-40B4-BE49-F238E27FC236}">
                  <a16:creationId xmlns:a16="http://schemas.microsoft.com/office/drawing/2014/main" id="{53A79826-2DBC-9CEE-07A7-833EC3E04154}"/>
                </a:ext>
              </a:extLst>
            </p:cNvPr>
            <p:cNvPicPr>
              <a:picLocks noChangeAspect="1"/>
            </p:cNvPicPr>
            <p:nvPr/>
          </p:nvPicPr>
          <p:blipFill>
            <a:blip r:embed="rId2">
              <a:alphaModFix amt="35000"/>
            </a:blip>
            <a:stretch>
              <a:fillRect/>
            </a:stretch>
          </p:blipFill>
          <p:spPr>
            <a:xfrm>
              <a:off x="8220352" y="4587830"/>
              <a:ext cx="632828" cy="619171"/>
            </a:xfrm>
            <a:prstGeom prst="rect">
              <a:avLst/>
            </a:prstGeom>
          </p:spPr>
        </p:pic>
        <p:pic>
          <p:nvPicPr>
            <p:cNvPr id="4" name="Image 3">
              <a:extLst>
                <a:ext uri="{FF2B5EF4-FFF2-40B4-BE49-F238E27FC236}">
                  <a16:creationId xmlns:a16="http://schemas.microsoft.com/office/drawing/2014/main" id="{E148BF4C-350F-5FED-4EAB-C75D0EC343AA}"/>
                </a:ext>
              </a:extLst>
            </p:cNvPr>
            <p:cNvPicPr>
              <a:picLocks noChangeAspect="1"/>
            </p:cNvPicPr>
            <p:nvPr/>
          </p:nvPicPr>
          <p:blipFill>
            <a:blip r:embed="rId2">
              <a:alphaModFix amt="35000"/>
            </a:blip>
            <a:stretch>
              <a:fillRect/>
            </a:stretch>
          </p:blipFill>
          <p:spPr>
            <a:xfrm>
              <a:off x="8798281" y="2550789"/>
              <a:ext cx="1090196" cy="1066669"/>
            </a:xfrm>
            <a:prstGeom prst="rect">
              <a:avLst/>
            </a:prstGeom>
          </p:spPr>
        </p:pic>
        <p:pic>
          <p:nvPicPr>
            <p:cNvPr id="10" name="Image 9">
              <a:extLst>
                <a:ext uri="{FF2B5EF4-FFF2-40B4-BE49-F238E27FC236}">
                  <a16:creationId xmlns:a16="http://schemas.microsoft.com/office/drawing/2014/main" id="{ABD905C2-B243-E88D-A6B1-9DFB6C9BCFD3}"/>
                </a:ext>
              </a:extLst>
            </p:cNvPr>
            <p:cNvPicPr>
              <a:picLocks noChangeAspect="1"/>
            </p:cNvPicPr>
            <p:nvPr/>
          </p:nvPicPr>
          <p:blipFill>
            <a:blip r:embed="rId2">
              <a:alphaModFix amt="35000"/>
            </a:blip>
            <a:stretch>
              <a:fillRect/>
            </a:stretch>
          </p:blipFill>
          <p:spPr>
            <a:xfrm>
              <a:off x="10077841" y="3865064"/>
              <a:ext cx="379720" cy="371525"/>
            </a:xfrm>
            <a:prstGeom prst="rect">
              <a:avLst/>
            </a:prstGeom>
          </p:spPr>
        </p:pic>
        <p:pic>
          <p:nvPicPr>
            <p:cNvPr id="11" name="Image 10">
              <a:extLst>
                <a:ext uri="{FF2B5EF4-FFF2-40B4-BE49-F238E27FC236}">
                  <a16:creationId xmlns:a16="http://schemas.microsoft.com/office/drawing/2014/main" id="{A6A14EFB-04C4-E7D8-A8BC-B8EFBD9E4070}"/>
                </a:ext>
              </a:extLst>
            </p:cNvPr>
            <p:cNvPicPr>
              <a:picLocks noChangeAspect="1"/>
            </p:cNvPicPr>
            <p:nvPr/>
          </p:nvPicPr>
          <p:blipFill>
            <a:blip r:embed="rId2">
              <a:alphaModFix amt="35000"/>
            </a:blip>
            <a:stretch>
              <a:fillRect/>
            </a:stretch>
          </p:blipFill>
          <p:spPr>
            <a:xfrm>
              <a:off x="10740685" y="3134037"/>
              <a:ext cx="286972" cy="280779"/>
            </a:xfrm>
            <a:prstGeom prst="rect">
              <a:avLst/>
            </a:prstGeom>
          </p:spPr>
        </p:pic>
        <p:pic>
          <p:nvPicPr>
            <p:cNvPr id="13" name="Image 12">
              <a:extLst>
                <a:ext uri="{FF2B5EF4-FFF2-40B4-BE49-F238E27FC236}">
                  <a16:creationId xmlns:a16="http://schemas.microsoft.com/office/drawing/2014/main" id="{60053374-91FA-77DA-9F62-0184783C3FA0}"/>
                </a:ext>
              </a:extLst>
            </p:cNvPr>
            <p:cNvPicPr>
              <a:picLocks noChangeAspect="1"/>
            </p:cNvPicPr>
            <p:nvPr/>
          </p:nvPicPr>
          <p:blipFill>
            <a:blip r:embed="rId2">
              <a:alphaModFix amt="35000"/>
            </a:blip>
            <a:stretch>
              <a:fillRect/>
            </a:stretch>
          </p:blipFill>
          <p:spPr>
            <a:xfrm>
              <a:off x="8282839" y="2726173"/>
              <a:ext cx="286972" cy="280779"/>
            </a:xfrm>
            <a:prstGeom prst="rect">
              <a:avLst/>
            </a:prstGeom>
          </p:spPr>
        </p:pic>
        <p:pic>
          <p:nvPicPr>
            <p:cNvPr id="14" name="Image 13">
              <a:extLst>
                <a:ext uri="{FF2B5EF4-FFF2-40B4-BE49-F238E27FC236}">
                  <a16:creationId xmlns:a16="http://schemas.microsoft.com/office/drawing/2014/main" id="{4422E424-8665-DED2-C9F9-46B90A99F169}"/>
                </a:ext>
              </a:extLst>
            </p:cNvPr>
            <p:cNvPicPr>
              <a:picLocks noChangeAspect="1"/>
            </p:cNvPicPr>
            <p:nvPr/>
          </p:nvPicPr>
          <p:blipFill>
            <a:blip r:embed="rId2">
              <a:alphaModFix amt="35000"/>
            </a:blip>
            <a:stretch>
              <a:fillRect/>
            </a:stretch>
          </p:blipFill>
          <p:spPr>
            <a:xfrm>
              <a:off x="10457561" y="841838"/>
              <a:ext cx="804718" cy="787352"/>
            </a:xfrm>
            <a:prstGeom prst="rect">
              <a:avLst/>
            </a:prstGeom>
          </p:spPr>
        </p:pic>
        <p:pic>
          <p:nvPicPr>
            <p:cNvPr id="15" name="Image 14">
              <a:extLst>
                <a:ext uri="{FF2B5EF4-FFF2-40B4-BE49-F238E27FC236}">
                  <a16:creationId xmlns:a16="http://schemas.microsoft.com/office/drawing/2014/main" id="{E9DC9093-8430-20A8-C572-3D0DDB87ABAC}"/>
                </a:ext>
              </a:extLst>
            </p:cNvPr>
            <p:cNvPicPr>
              <a:picLocks noChangeAspect="1"/>
            </p:cNvPicPr>
            <p:nvPr/>
          </p:nvPicPr>
          <p:blipFill>
            <a:blip r:embed="rId2">
              <a:alphaModFix amt="35000"/>
            </a:blip>
            <a:stretch>
              <a:fillRect/>
            </a:stretch>
          </p:blipFill>
          <p:spPr>
            <a:xfrm>
              <a:off x="10483295" y="1961723"/>
              <a:ext cx="625346" cy="611851"/>
            </a:xfrm>
            <a:prstGeom prst="rect">
              <a:avLst/>
            </a:prstGeom>
          </p:spPr>
        </p:pic>
        <p:pic>
          <p:nvPicPr>
            <p:cNvPr id="16" name="Image 15">
              <a:extLst>
                <a:ext uri="{FF2B5EF4-FFF2-40B4-BE49-F238E27FC236}">
                  <a16:creationId xmlns:a16="http://schemas.microsoft.com/office/drawing/2014/main" id="{EA7543CD-99BB-DE92-248B-A8730324A6E5}"/>
                </a:ext>
              </a:extLst>
            </p:cNvPr>
            <p:cNvPicPr>
              <a:picLocks noChangeAspect="1"/>
            </p:cNvPicPr>
            <p:nvPr/>
          </p:nvPicPr>
          <p:blipFill>
            <a:blip r:embed="rId2">
              <a:alphaModFix amt="35000"/>
            </a:blip>
            <a:stretch>
              <a:fillRect/>
            </a:stretch>
          </p:blipFill>
          <p:spPr>
            <a:xfrm>
              <a:off x="10132100" y="4851691"/>
              <a:ext cx="1504575" cy="1472106"/>
            </a:xfrm>
            <a:prstGeom prst="rect">
              <a:avLst/>
            </a:prstGeom>
          </p:spPr>
        </p:pic>
      </p:grpSp>
      <p:pic>
        <p:nvPicPr>
          <p:cNvPr id="7" name="Image 6">
            <a:extLst>
              <a:ext uri="{FF2B5EF4-FFF2-40B4-BE49-F238E27FC236}">
                <a16:creationId xmlns:a16="http://schemas.microsoft.com/office/drawing/2014/main" id="{31A59FF9-F59C-B317-09E9-54F291C39CF7}"/>
              </a:ext>
            </a:extLst>
          </p:cNvPr>
          <p:cNvPicPr>
            <a:picLocks noChangeAspect="1"/>
          </p:cNvPicPr>
          <p:nvPr/>
        </p:nvPicPr>
        <p:blipFill>
          <a:blip r:embed="rId3"/>
          <a:srcRect r="30453" b="364"/>
          <a:stretch>
            <a:fillRect/>
          </a:stretch>
        </p:blipFill>
        <p:spPr>
          <a:xfrm>
            <a:off x="4154714" y="784053"/>
            <a:ext cx="6770865" cy="5141734"/>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extLst>
      <p:ext uri="{BB962C8B-B14F-4D97-AF65-F5344CB8AC3E}">
        <p14:creationId xmlns:p14="http://schemas.microsoft.com/office/powerpoint/2010/main" val="394403763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A97785-562A-A112-4BD8-8F3C467E836E}"/>
            </a:ext>
          </a:extLst>
        </p:cNvPr>
        <p:cNvGrpSpPr/>
        <p:nvPr/>
      </p:nvGrpSpPr>
      <p:grpSpPr>
        <a:xfrm>
          <a:off x="0" y="0"/>
          <a:ext cx="0" cy="0"/>
          <a:chOff x="0" y="0"/>
          <a:chExt cx="0" cy="0"/>
        </a:xfrm>
      </p:grpSpPr>
      <p:sp>
        <p:nvSpPr>
          <p:cNvPr id="17" name="Rectangle 16">
            <a:extLst>
              <a:ext uri="{FF2B5EF4-FFF2-40B4-BE49-F238E27FC236}">
                <a16:creationId xmlns:a16="http://schemas.microsoft.com/office/drawing/2014/main" id="{16C57326-09ED-A5D4-9CA7-7F617A1AFA0F}"/>
              </a:ext>
            </a:extLst>
          </p:cNvPr>
          <p:cNvSpPr/>
          <p:nvPr/>
        </p:nvSpPr>
        <p:spPr>
          <a:xfrm rot="10800000">
            <a:off x="-11026" y="-42863"/>
            <a:ext cx="12192000" cy="6943725"/>
          </a:xfrm>
          <a:prstGeom prst="rect">
            <a:avLst/>
          </a:prstGeom>
          <a:gradFill flip="none" rotWithShape="1">
            <a:gsLst>
              <a:gs pos="0">
                <a:srgbClr val="BA2541">
                  <a:shade val="30000"/>
                  <a:satMod val="115000"/>
                </a:srgbClr>
              </a:gs>
              <a:gs pos="8000">
                <a:srgbClr val="BA2541">
                  <a:shade val="67500"/>
                  <a:satMod val="115000"/>
                </a:srgbClr>
              </a:gs>
              <a:gs pos="45000">
                <a:schemeClr val="bg1">
                  <a:alpha val="28000"/>
                </a:schemeClr>
              </a:gs>
              <a:gs pos="100000">
                <a:schemeClr val="bg1"/>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8" name="Titre 1">
            <a:extLst>
              <a:ext uri="{FF2B5EF4-FFF2-40B4-BE49-F238E27FC236}">
                <a16:creationId xmlns:a16="http://schemas.microsoft.com/office/drawing/2014/main" id="{11D5517D-C53C-9CB1-48D0-5D6798C0BC30}"/>
              </a:ext>
            </a:extLst>
          </p:cNvPr>
          <p:cNvSpPr txBox="1">
            <a:spLocks/>
          </p:cNvSpPr>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Congenial" panose="02000503040000020004" pitchFamily="2" charset="0"/>
                <a:ea typeface="+mj-ea"/>
                <a:cs typeface="+mj-cs"/>
              </a:defRPr>
            </a:lvl1pPr>
          </a:lstStyle>
          <a:p>
            <a:r>
              <a:rPr lang="fr-CA" spc="-300"/>
              <a:t>Méthodologie</a:t>
            </a:r>
          </a:p>
        </p:txBody>
      </p:sp>
      <p:sp>
        <p:nvSpPr>
          <p:cNvPr id="9" name="Espace réservé du contenu 2">
            <a:extLst>
              <a:ext uri="{FF2B5EF4-FFF2-40B4-BE49-F238E27FC236}">
                <a16:creationId xmlns:a16="http://schemas.microsoft.com/office/drawing/2014/main" id="{E2F545A9-B652-CAE3-578B-6F103D47E536}"/>
              </a:ext>
            </a:extLst>
          </p:cNvPr>
          <p:cNvSpPr txBox="1">
            <a:spLocks/>
          </p:cNvSpPr>
          <p:nvPr/>
        </p:nvSpPr>
        <p:spPr>
          <a:xfrm>
            <a:off x="838200" y="1825625"/>
            <a:ext cx="5036961" cy="4351338"/>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Congenial" panose="02000503040000020004"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Congenial" panose="02000503040000020004"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Congenial" panose="02000503040000020004"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ongenial" panose="02000503040000020004"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ongenial" panose="02000503040000020004"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CA" b="1" spc="-150">
                <a:latin typeface="Congenial"/>
              </a:rPr>
              <a:t>Démarche de </a:t>
            </a:r>
            <a:r>
              <a:rPr lang="fr-CA" b="1" spc="-150" err="1">
                <a:latin typeface="Congenial"/>
              </a:rPr>
              <a:t>référentialisation</a:t>
            </a:r>
            <a:r>
              <a:rPr lang="fr-CA" b="1" spc="-150">
                <a:latin typeface="Congenial"/>
              </a:rPr>
              <a:t> </a:t>
            </a:r>
            <a:endParaRPr lang="fr-FR" b="1">
              <a:latin typeface="Congenial"/>
            </a:endParaRPr>
          </a:p>
          <a:p>
            <a:r>
              <a:rPr lang="fr-CA" i="1" spc="-150">
                <a:latin typeface="Congenial"/>
              </a:rPr>
              <a:t>Amorce d’un référentiel, pas un produit fini </a:t>
            </a:r>
            <a:endParaRPr lang="fr-FR">
              <a:latin typeface="Congenial"/>
            </a:endParaRPr>
          </a:p>
          <a:p>
            <a:pPr marL="0" indent="0">
              <a:buNone/>
            </a:pPr>
            <a:r>
              <a:rPr lang="fr-CA" i="1" spc="-150">
                <a:latin typeface="Congenial"/>
              </a:rPr>
              <a:t>(Parent et </a:t>
            </a:r>
            <a:r>
              <a:rPr lang="fr-CA" i="1" spc="-150" err="1">
                <a:latin typeface="Congenial"/>
              </a:rPr>
              <a:t>Jouquan</a:t>
            </a:r>
            <a:r>
              <a:rPr lang="fr-CA" i="1" spc="-150">
                <a:latin typeface="Congenial"/>
              </a:rPr>
              <a:t>, 2015)</a:t>
            </a:r>
          </a:p>
          <a:p>
            <a:endParaRPr lang="fr-CA"/>
          </a:p>
        </p:txBody>
      </p:sp>
      <p:grpSp>
        <p:nvGrpSpPr>
          <p:cNvPr id="2" name="Groupe 1">
            <a:extLst>
              <a:ext uri="{FF2B5EF4-FFF2-40B4-BE49-F238E27FC236}">
                <a16:creationId xmlns:a16="http://schemas.microsoft.com/office/drawing/2014/main" id="{25DB0FE9-C881-A04E-AD41-2D977A26C7A9}"/>
              </a:ext>
            </a:extLst>
          </p:cNvPr>
          <p:cNvGrpSpPr/>
          <p:nvPr/>
        </p:nvGrpSpPr>
        <p:grpSpPr>
          <a:xfrm>
            <a:off x="8220352" y="841838"/>
            <a:ext cx="3416323" cy="5481959"/>
            <a:chOff x="8220352" y="841838"/>
            <a:chExt cx="3416323" cy="5481959"/>
          </a:xfrm>
        </p:grpSpPr>
        <p:pic>
          <p:nvPicPr>
            <p:cNvPr id="3" name="Image 2">
              <a:extLst>
                <a:ext uri="{FF2B5EF4-FFF2-40B4-BE49-F238E27FC236}">
                  <a16:creationId xmlns:a16="http://schemas.microsoft.com/office/drawing/2014/main" id="{06C794D0-4A99-B1C4-D162-70669DC9DB28}"/>
                </a:ext>
              </a:extLst>
            </p:cNvPr>
            <p:cNvPicPr>
              <a:picLocks noChangeAspect="1"/>
            </p:cNvPicPr>
            <p:nvPr/>
          </p:nvPicPr>
          <p:blipFill>
            <a:blip r:embed="rId2">
              <a:alphaModFix amt="35000"/>
            </a:blip>
            <a:stretch>
              <a:fillRect/>
            </a:stretch>
          </p:blipFill>
          <p:spPr>
            <a:xfrm>
              <a:off x="8220352" y="4587830"/>
              <a:ext cx="632828" cy="619171"/>
            </a:xfrm>
            <a:prstGeom prst="rect">
              <a:avLst/>
            </a:prstGeom>
          </p:spPr>
        </p:pic>
        <p:pic>
          <p:nvPicPr>
            <p:cNvPr id="4" name="Image 3">
              <a:extLst>
                <a:ext uri="{FF2B5EF4-FFF2-40B4-BE49-F238E27FC236}">
                  <a16:creationId xmlns:a16="http://schemas.microsoft.com/office/drawing/2014/main" id="{BE6CF85F-8DDD-07DE-17C5-99E6ABF139C0}"/>
                </a:ext>
              </a:extLst>
            </p:cNvPr>
            <p:cNvPicPr>
              <a:picLocks noChangeAspect="1"/>
            </p:cNvPicPr>
            <p:nvPr/>
          </p:nvPicPr>
          <p:blipFill>
            <a:blip r:embed="rId2">
              <a:alphaModFix amt="35000"/>
            </a:blip>
            <a:stretch>
              <a:fillRect/>
            </a:stretch>
          </p:blipFill>
          <p:spPr>
            <a:xfrm>
              <a:off x="8798281" y="2550789"/>
              <a:ext cx="1090196" cy="1066669"/>
            </a:xfrm>
            <a:prstGeom prst="rect">
              <a:avLst/>
            </a:prstGeom>
          </p:spPr>
        </p:pic>
        <p:pic>
          <p:nvPicPr>
            <p:cNvPr id="10" name="Image 9">
              <a:extLst>
                <a:ext uri="{FF2B5EF4-FFF2-40B4-BE49-F238E27FC236}">
                  <a16:creationId xmlns:a16="http://schemas.microsoft.com/office/drawing/2014/main" id="{592283FC-DC8D-ECA2-8B41-EFE53CB75312}"/>
                </a:ext>
              </a:extLst>
            </p:cNvPr>
            <p:cNvPicPr>
              <a:picLocks noChangeAspect="1"/>
            </p:cNvPicPr>
            <p:nvPr/>
          </p:nvPicPr>
          <p:blipFill>
            <a:blip r:embed="rId2">
              <a:alphaModFix amt="35000"/>
            </a:blip>
            <a:stretch>
              <a:fillRect/>
            </a:stretch>
          </p:blipFill>
          <p:spPr>
            <a:xfrm>
              <a:off x="10077841" y="3865064"/>
              <a:ext cx="379720" cy="371525"/>
            </a:xfrm>
            <a:prstGeom prst="rect">
              <a:avLst/>
            </a:prstGeom>
          </p:spPr>
        </p:pic>
        <p:pic>
          <p:nvPicPr>
            <p:cNvPr id="11" name="Image 10">
              <a:extLst>
                <a:ext uri="{FF2B5EF4-FFF2-40B4-BE49-F238E27FC236}">
                  <a16:creationId xmlns:a16="http://schemas.microsoft.com/office/drawing/2014/main" id="{3E965244-C806-55D1-72C6-4C3289C02C7D}"/>
                </a:ext>
              </a:extLst>
            </p:cNvPr>
            <p:cNvPicPr>
              <a:picLocks noChangeAspect="1"/>
            </p:cNvPicPr>
            <p:nvPr/>
          </p:nvPicPr>
          <p:blipFill>
            <a:blip r:embed="rId2">
              <a:alphaModFix amt="35000"/>
            </a:blip>
            <a:stretch>
              <a:fillRect/>
            </a:stretch>
          </p:blipFill>
          <p:spPr>
            <a:xfrm>
              <a:off x="10740685" y="3134037"/>
              <a:ext cx="286972" cy="280779"/>
            </a:xfrm>
            <a:prstGeom prst="rect">
              <a:avLst/>
            </a:prstGeom>
          </p:spPr>
        </p:pic>
        <p:pic>
          <p:nvPicPr>
            <p:cNvPr id="12" name="Image 11">
              <a:extLst>
                <a:ext uri="{FF2B5EF4-FFF2-40B4-BE49-F238E27FC236}">
                  <a16:creationId xmlns:a16="http://schemas.microsoft.com/office/drawing/2014/main" id="{66F05AE9-DD34-AC82-E746-9EAAA5256961}"/>
                </a:ext>
              </a:extLst>
            </p:cNvPr>
            <p:cNvPicPr>
              <a:picLocks noChangeAspect="1"/>
            </p:cNvPicPr>
            <p:nvPr/>
          </p:nvPicPr>
          <p:blipFill>
            <a:blip r:embed="rId2">
              <a:alphaModFix amt="35000"/>
            </a:blip>
            <a:stretch>
              <a:fillRect/>
            </a:stretch>
          </p:blipFill>
          <p:spPr>
            <a:xfrm>
              <a:off x="9506754" y="1734482"/>
              <a:ext cx="286972" cy="280779"/>
            </a:xfrm>
            <a:prstGeom prst="rect">
              <a:avLst/>
            </a:prstGeom>
          </p:spPr>
        </p:pic>
        <p:pic>
          <p:nvPicPr>
            <p:cNvPr id="13" name="Image 12">
              <a:extLst>
                <a:ext uri="{FF2B5EF4-FFF2-40B4-BE49-F238E27FC236}">
                  <a16:creationId xmlns:a16="http://schemas.microsoft.com/office/drawing/2014/main" id="{4D6BABEC-3BA1-23E6-D54A-58B67E026A3F}"/>
                </a:ext>
              </a:extLst>
            </p:cNvPr>
            <p:cNvPicPr>
              <a:picLocks noChangeAspect="1"/>
            </p:cNvPicPr>
            <p:nvPr/>
          </p:nvPicPr>
          <p:blipFill>
            <a:blip r:embed="rId2">
              <a:alphaModFix amt="35000"/>
            </a:blip>
            <a:stretch>
              <a:fillRect/>
            </a:stretch>
          </p:blipFill>
          <p:spPr>
            <a:xfrm>
              <a:off x="8282839" y="2726173"/>
              <a:ext cx="286972" cy="280779"/>
            </a:xfrm>
            <a:prstGeom prst="rect">
              <a:avLst/>
            </a:prstGeom>
          </p:spPr>
        </p:pic>
        <p:pic>
          <p:nvPicPr>
            <p:cNvPr id="14" name="Image 13">
              <a:extLst>
                <a:ext uri="{FF2B5EF4-FFF2-40B4-BE49-F238E27FC236}">
                  <a16:creationId xmlns:a16="http://schemas.microsoft.com/office/drawing/2014/main" id="{59E03CA5-29A2-50B2-52BA-412416B9C190}"/>
                </a:ext>
              </a:extLst>
            </p:cNvPr>
            <p:cNvPicPr>
              <a:picLocks noChangeAspect="1"/>
            </p:cNvPicPr>
            <p:nvPr/>
          </p:nvPicPr>
          <p:blipFill>
            <a:blip r:embed="rId2">
              <a:alphaModFix amt="35000"/>
            </a:blip>
            <a:stretch>
              <a:fillRect/>
            </a:stretch>
          </p:blipFill>
          <p:spPr>
            <a:xfrm>
              <a:off x="10457561" y="841838"/>
              <a:ext cx="804718" cy="787352"/>
            </a:xfrm>
            <a:prstGeom prst="rect">
              <a:avLst/>
            </a:prstGeom>
          </p:spPr>
        </p:pic>
        <p:pic>
          <p:nvPicPr>
            <p:cNvPr id="15" name="Image 14">
              <a:extLst>
                <a:ext uri="{FF2B5EF4-FFF2-40B4-BE49-F238E27FC236}">
                  <a16:creationId xmlns:a16="http://schemas.microsoft.com/office/drawing/2014/main" id="{0953A23C-E3AB-8751-8C6D-4477BEC9BED1}"/>
                </a:ext>
              </a:extLst>
            </p:cNvPr>
            <p:cNvPicPr>
              <a:picLocks noChangeAspect="1"/>
            </p:cNvPicPr>
            <p:nvPr/>
          </p:nvPicPr>
          <p:blipFill>
            <a:blip r:embed="rId2">
              <a:alphaModFix amt="35000"/>
            </a:blip>
            <a:stretch>
              <a:fillRect/>
            </a:stretch>
          </p:blipFill>
          <p:spPr>
            <a:xfrm>
              <a:off x="10483295" y="1961723"/>
              <a:ext cx="625346" cy="611851"/>
            </a:xfrm>
            <a:prstGeom prst="rect">
              <a:avLst/>
            </a:prstGeom>
          </p:spPr>
        </p:pic>
        <p:pic>
          <p:nvPicPr>
            <p:cNvPr id="16" name="Image 15">
              <a:extLst>
                <a:ext uri="{FF2B5EF4-FFF2-40B4-BE49-F238E27FC236}">
                  <a16:creationId xmlns:a16="http://schemas.microsoft.com/office/drawing/2014/main" id="{E9826FF6-A7FB-9DEB-ADCD-9E08F47BB4E0}"/>
                </a:ext>
              </a:extLst>
            </p:cNvPr>
            <p:cNvPicPr>
              <a:picLocks noChangeAspect="1"/>
            </p:cNvPicPr>
            <p:nvPr/>
          </p:nvPicPr>
          <p:blipFill>
            <a:blip r:embed="rId2">
              <a:alphaModFix amt="35000"/>
            </a:blip>
            <a:stretch>
              <a:fillRect/>
            </a:stretch>
          </p:blipFill>
          <p:spPr>
            <a:xfrm>
              <a:off x="10132100" y="4851691"/>
              <a:ext cx="1504575" cy="1472106"/>
            </a:xfrm>
            <a:prstGeom prst="rect">
              <a:avLst/>
            </a:prstGeom>
          </p:spPr>
        </p:pic>
      </p:grpSp>
      <p:pic>
        <p:nvPicPr>
          <p:cNvPr id="6" name="Image 5" descr="Comment élaborer et analyser un référentiel de compétences en santé ? | De  Boeck Supérieur">
            <a:extLst>
              <a:ext uri="{FF2B5EF4-FFF2-40B4-BE49-F238E27FC236}">
                <a16:creationId xmlns:a16="http://schemas.microsoft.com/office/drawing/2014/main" id="{D4424D52-E094-58E7-4019-FB3B1383F4F0}"/>
              </a:ext>
            </a:extLst>
          </p:cNvPr>
          <p:cNvPicPr>
            <a:picLocks noChangeAspect="1"/>
          </p:cNvPicPr>
          <p:nvPr/>
        </p:nvPicPr>
        <p:blipFill>
          <a:blip r:embed="rId3"/>
          <a:stretch>
            <a:fillRect/>
          </a:stretch>
        </p:blipFill>
        <p:spPr>
          <a:xfrm>
            <a:off x="6084092" y="683800"/>
            <a:ext cx="3634152" cy="5474676"/>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extLst>
      <p:ext uri="{BB962C8B-B14F-4D97-AF65-F5344CB8AC3E}">
        <p14:creationId xmlns:p14="http://schemas.microsoft.com/office/powerpoint/2010/main" val="13715871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Rectangle 53">
            <a:extLst>
              <a:ext uri="{FF2B5EF4-FFF2-40B4-BE49-F238E27FC236}">
                <a16:creationId xmlns:a16="http://schemas.microsoft.com/office/drawing/2014/main" id="{715F3763-2A97-F438-AA2B-375D768C0D6A}"/>
              </a:ext>
            </a:extLst>
          </p:cNvPr>
          <p:cNvSpPr/>
          <p:nvPr/>
        </p:nvSpPr>
        <p:spPr>
          <a:xfrm rot="10800000">
            <a:off x="-11026" y="-42863"/>
            <a:ext cx="12192000" cy="6943725"/>
          </a:xfrm>
          <a:prstGeom prst="rect">
            <a:avLst/>
          </a:prstGeom>
          <a:gradFill flip="none" rotWithShape="1">
            <a:gsLst>
              <a:gs pos="0">
                <a:srgbClr val="BA2541">
                  <a:shade val="30000"/>
                  <a:satMod val="115000"/>
                </a:srgbClr>
              </a:gs>
              <a:gs pos="8000">
                <a:srgbClr val="BA2541">
                  <a:shade val="67500"/>
                  <a:satMod val="115000"/>
                </a:srgbClr>
              </a:gs>
              <a:gs pos="45000">
                <a:schemeClr val="bg1">
                  <a:alpha val="28000"/>
                </a:schemeClr>
              </a:gs>
              <a:gs pos="100000">
                <a:schemeClr val="bg1"/>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2" name="Titre 1">
            <a:extLst>
              <a:ext uri="{FF2B5EF4-FFF2-40B4-BE49-F238E27FC236}">
                <a16:creationId xmlns:a16="http://schemas.microsoft.com/office/drawing/2014/main" id="{0E979D18-93FB-61F2-A445-1914976B5B66}"/>
              </a:ext>
            </a:extLst>
          </p:cNvPr>
          <p:cNvSpPr>
            <a:spLocks noGrp="1"/>
          </p:cNvSpPr>
          <p:nvPr>
            <p:ph type="title"/>
          </p:nvPr>
        </p:nvSpPr>
        <p:spPr/>
        <p:txBody>
          <a:bodyPr/>
          <a:lstStyle/>
          <a:p>
            <a:r>
              <a:rPr lang="fr-CA" spc="-300"/>
              <a:t>Plan de la présentation</a:t>
            </a:r>
          </a:p>
        </p:txBody>
      </p:sp>
      <p:sp>
        <p:nvSpPr>
          <p:cNvPr id="3" name="Espace réservé du contenu 2">
            <a:extLst>
              <a:ext uri="{FF2B5EF4-FFF2-40B4-BE49-F238E27FC236}">
                <a16:creationId xmlns:a16="http://schemas.microsoft.com/office/drawing/2014/main" id="{0F551DFD-1EB8-69D3-E8A0-F0F208AEC7EF}"/>
              </a:ext>
            </a:extLst>
          </p:cNvPr>
          <p:cNvSpPr>
            <a:spLocks noGrp="1"/>
          </p:cNvSpPr>
          <p:nvPr>
            <p:ph idx="1"/>
          </p:nvPr>
        </p:nvSpPr>
        <p:spPr/>
        <p:txBody>
          <a:bodyPr>
            <a:normAutofit/>
          </a:bodyPr>
          <a:lstStyle/>
          <a:p>
            <a:pPr marL="0" indent="0">
              <a:buNone/>
            </a:pPr>
            <a:r>
              <a:rPr lang="fr-CA" i="1" spc="-150" dirty="0"/>
              <a:t>1. </a:t>
            </a:r>
            <a:r>
              <a:rPr lang="fr-CA" i="1" spc="-150" dirty="0" err="1"/>
              <a:t>Autoportait</a:t>
            </a:r>
            <a:endParaRPr lang="fr-CA" i="1" spc="-150" dirty="0"/>
          </a:p>
          <a:p>
            <a:pPr marL="0" indent="0">
              <a:buNone/>
            </a:pPr>
            <a:r>
              <a:rPr lang="fr-CA" i="1" spc="-150" dirty="0"/>
              <a:t>2. Objectifs et contexte de la recherche</a:t>
            </a:r>
          </a:p>
          <a:p>
            <a:pPr marL="0" indent="0">
              <a:buNone/>
            </a:pPr>
            <a:r>
              <a:rPr lang="fr-CA" i="1" spc="-150" dirty="0"/>
              <a:t>3. Principaux résultats</a:t>
            </a:r>
          </a:p>
          <a:p>
            <a:pPr marL="0" indent="0">
              <a:buNone/>
            </a:pPr>
            <a:r>
              <a:rPr lang="fr-CA" i="1" spc="-150" dirty="0"/>
              <a:t>4. Forces, limites et retombées</a:t>
            </a:r>
          </a:p>
          <a:p>
            <a:pPr marL="0" indent="0">
              <a:buNone/>
            </a:pPr>
            <a:r>
              <a:rPr lang="fr-CA" i="1" spc="-150" dirty="0"/>
              <a:t>5. Conclusion</a:t>
            </a:r>
          </a:p>
          <a:p>
            <a:endParaRPr lang="fr-CA" dirty="0"/>
          </a:p>
        </p:txBody>
      </p:sp>
      <p:pic>
        <p:nvPicPr>
          <p:cNvPr id="32" name="Image 31">
            <a:extLst>
              <a:ext uri="{FF2B5EF4-FFF2-40B4-BE49-F238E27FC236}">
                <a16:creationId xmlns:a16="http://schemas.microsoft.com/office/drawing/2014/main" id="{FCB73A76-F2F3-8069-D621-CAC057BAB648}"/>
              </a:ext>
            </a:extLst>
          </p:cNvPr>
          <p:cNvPicPr>
            <a:picLocks noChangeAspect="1"/>
          </p:cNvPicPr>
          <p:nvPr/>
        </p:nvPicPr>
        <p:blipFill>
          <a:blip r:embed="rId2">
            <a:alphaModFix amt="35000"/>
          </a:blip>
          <a:stretch>
            <a:fillRect/>
          </a:stretch>
        </p:blipFill>
        <p:spPr>
          <a:xfrm>
            <a:off x="7027198" y="3134037"/>
            <a:ext cx="747151" cy="731027"/>
          </a:xfrm>
          <a:prstGeom prst="rect">
            <a:avLst/>
          </a:prstGeom>
        </p:spPr>
      </p:pic>
      <p:pic>
        <p:nvPicPr>
          <p:cNvPr id="36" name="Image 35">
            <a:extLst>
              <a:ext uri="{FF2B5EF4-FFF2-40B4-BE49-F238E27FC236}">
                <a16:creationId xmlns:a16="http://schemas.microsoft.com/office/drawing/2014/main" id="{13B091AA-7C2B-B89D-7FFE-70959EAA08D9}"/>
              </a:ext>
            </a:extLst>
          </p:cNvPr>
          <p:cNvPicPr>
            <a:picLocks noChangeAspect="1"/>
          </p:cNvPicPr>
          <p:nvPr/>
        </p:nvPicPr>
        <p:blipFill>
          <a:blip r:embed="rId2">
            <a:alphaModFix amt="35000"/>
          </a:blip>
          <a:stretch>
            <a:fillRect/>
          </a:stretch>
        </p:blipFill>
        <p:spPr>
          <a:xfrm>
            <a:off x="6766842" y="4131015"/>
            <a:ext cx="379720" cy="371525"/>
          </a:xfrm>
          <a:prstGeom prst="rect">
            <a:avLst/>
          </a:prstGeom>
        </p:spPr>
      </p:pic>
      <p:grpSp>
        <p:nvGrpSpPr>
          <p:cNvPr id="53" name="Groupe 52">
            <a:extLst>
              <a:ext uri="{FF2B5EF4-FFF2-40B4-BE49-F238E27FC236}">
                <a16:creationId xmlns:a16="http://schemas.microsoft.com/office/drawing/2014/main" id="{FA918C27-4B23-6CA2-2457-A7E8CB9B4645}"/>
              </a:ext>
            </a:extLst>
          </p:cNvPr>
          <p:cNvGrpSpPr/>
          <p:nvPr/>
        </p:nvGrpSpPr>
        <p:grpSpPr>
          <a:xfrm>
            <a:off x="8220352" y="841838"/>
            <a:ext cx="3416323" cy="5481959"/>
            <a:chOff x="8220352" y="841838"/>
            <a:chExt cx="3416323" cy="5481959"/>
          </a:xfrm>
        </p:grpSpPr>
        <p:pic>
          <p:nvPicPr>
            <p:cNvPr id="38" name="Image 37">
              <a:extLst>
                <a:ext uri="{FF2B5EF4-FFF2-40B4-BE49-F238E27FC236}">
                  <a16:creationId xmlns:a16="http://schemas.microsoft.com/office/drawing/2014/main" id="{6DF14A70-5FF0-68B2-D07B-5133D89F8812}"/>
                </a:ext>
              </a:extLst>
            </p:cNvPr>
            <p:cNvPicPr>
              <a:picLocks noChangeAspect="1"/>
            </p:cNvPicPr>
            <p:nvPr/>
          </p:nvPicPr>
          <p:blipFill>
            <a:blip r:embed="rId2">
              <a:alphaModFix amt="35000"/>
            </a:blip>
            <a:stretch>
              <a:fillRect/>
            </a:stretch>
          </p:blipFill>
          <p:spPr>
            <a:xfrm>
              <a:off x="8220352" y="4587830"/>
              <a:ext cx="632828" cy="619171"/>
            </a:xfrm>
            <a:prstGeom prst="rect">
              <a:avLst/>
            </a:prstGeom>
          </p:spPr>
        </p:pic>
        <p:pic>
          <p:nvPicPr>
            <p:cNvPr id="40" name="Image 39">
              <a:extLst>
                <a:ext uri="{FF2B5EF4-FFF2-40B4-BE49-F238E27FC236}">
                  <a16:creationId xmlns:a16="http://schemas.microsoft.com/office/drawing/2014/main" id="{797355C9-264D-6EB5-2444-8E4EFE63D14C}"/>
                </a:ext>
              </a:extLst>
            </p:cNvPr>
            <p:cNvPicPr>
              <a:picLocks noChangeAspect="1"/>
            </p:cNvPicPr>
            <p:nvPr/>
          </p:nvPicPr>
          <p:blipFill>
            <a:blip r:embed="rId2">
              <a:alphaModFix amt="35000"/>
            </a:blip>
            <a:stretch>
              <a:fillRect/>
            </a:stretch>
          </p:blipFill>
          <p:spPr>
            <a:xfrm>
              <a:off x="8798281" y="2550789"/>
              <a:ext cx="1090196" cy="1066669"/>
            </a:xfrm>
            <a:prstGeom prst="rect">
              <a:avLst/>
            </a:prstGeom>
          </p:spPr>
        </p:pic>
        <p:pic>
          <p:nvPicPr>
            <p:cNvPr id="42" name="Image 41">
              <a:extLst>
                <a:ext uri="{FF2B5EF4-FFF2-40B4-BE49-F238E27FC236}">
                  <a16:creationId xmlns:a16="http://schemas.microsoft.com/office/drawing/2014/main" id="{E0F008FC-81F7-8C31-EAFC-229215610427}"/>
                </a:ext>
              </a:extLst>
            </p:cNvPr>
            <p:cNvPicPr>
              <a:picLocks noChangeAspect="1"/>
            </p:cNvPicPr>
            <p:nvPr/>
          </p:nvPicPr>
          <p:blipFill>
            <a:blip r:embed="rId2">
              <a:alphaModFix amt="35000"/>
            </a:blip>
            <a:stretch>
              <a:fillRect/>
            </a:stretch>
          </p:blipFill>
          <p:spPr>
            <a:xfrm>
              <a:off x="10077841" y="3865064"/>
              <a:ext cx="379720" cy="371525"/>
            </a:xfrm>
            <a:prstGeom prst="rect">
              <a:avLst/>
            </a:prstGeom>
          </p:spPr>
        </p:pic>
        <p:pic>
          <p:nvPicPr>
            <p:cNvPr id="43" name="Image 42">
              <a:extLst>
                <a:ext uri="{FF2B5EF4-FFF2-40B4-BE49-F238E27FC236}">
                  <a16:creationId xmlns:a16="http://schemas.microsoft.com/office/drawing/2014/main" id="{535AC819-BB0F-C593-D715-7FB02E8199D6}"/>
                </a:ext>
              </a:extLst>
            </p:cNvPr>
            <p:cNvPicPr>
              <a:picLocks noChangeAspect="1"/>
            </p:cNvPicPr>
            <p:nvPr/>
          </p:nvPicPr>
          <p:blipFill>
            <a:blip r:embed="rId2">
              <a:alphaModFix amt="35000"/>
            </a:blip>
            <a:stretch>
              <a:fillRect/>
            </a:stretch>
          </p:blipFill>
          <p:spPr>
            <a:xfrm>
              <a:off x="10740685" y="3134037"/>
              <a:ext cx="286972" cy="280779"/>
            </a:xfrm>
            <a:prstGeom prst="rect">
              <a:avLst/>
            </a:prstGeom>
          </p:spPr>
        </p:pic>
        <p:pic>
          <p:nvPicPr>
            <p:cNvPr id="44" name="Image 43">
              <a:extLst>
                <a:ext uri="{FF2B5EF4-FFF2-40B4-BE49-F238E27FC236}">
                  <a16:creationId xmlns:a16="http://schemas.microsoft.com/office/drawing/2014/main" id="{243A856E-21F1-ECF6-8419-49F339C4A1BC}"/>
                </a:ext>
              </a:extLst>
            </p:cNvPr>
            <p:cNvPicPr>
              <a:picLocks noChangeAspect="1"/>
            </p:cNvPicPr>
            <p:nvPr/>
          </p:nvPicPr>
          <p:blipFill>
            <a:blip r:embed="rId2">
              <a:alphaModFix amt="35000"/>
            </a:blip>
            <a:stretch>
              <a:fillRect/>
            </a:stretch>
          </p:blipFill>
          <p:spPr>
            <a:xfrm>
              <a:off x="9506754" y="1734482"/>
              <a:ext cx="286972" cy="280779"/>
            </a:xfrm>
            <a:prstGeom prst="rect">
              <a:avLst/>
            </a:prstGeom>
          </p:spPr>
        </p:pic>
        <p:pic>
          <p:nvPicPr>
            <p:cNvPr id="46" name="Image 45">
              <a:extLst>
                <a:ext uri="{FF2B5EF4-FFF2-40B4-BE49-F238E27FC236}">
                  <a16:creationId xmlns:a16="http://schemas.microsoft.com/office/drawing/2014/main" id="{283639AB-CA34-B58C-24BF-4410ACFACDF6}"/>
                </a:ext>
              </a:extLst>
            </p:cNvPr>
            <p:cNvPicPr>
              <a:picLocks noChangeAspect="1"/>
            </p:cNvPicPr>
            <p:nvPr/>
          </p:nvPicPr>
          <p:blipFill>
            <a:blip r:embed="rId2">
              <a:alphaModFix amt="35000"/>
            </a:blip>
            <a:stretch>
              <a:fillRect/>
            </a:stretch>
          </p:blipFill>
          <p:spPr>
            <a:xfrm>
              <a:off x="8282839" y="2726173"/>
              <a:ext cx="286972" cy="280779"/>
            </a:xfrm>
            <a:prstGeom prst="rect">
              <a:avLst/>
            </a:prstGeom>
          </p:spPr>
        </p:pic>
        <p:pic>
          <p:nvPicPr>
            <p:cNvPr id="48" name="Image 47">
              <a:extLst>
                <a:ext uri="{FF2B5EF4-FFF2-40B4-BE49-F238E27FC236}">
                  <a16:creationId xmlns:a16="http://schemas.microsoft.com/office/drawing/2014/main" id="{69FBDD8D-4A1D-97F7-8A43-E5F9EED53BE8}"/>
                </a:ext>
              </a:extLst>
            </p:cNvPr>
            <p:cNvPicPr>
              <a:picLocks noChangeAspect="1"/>
            </p:cNvPicPr>
            <p:nvPr/>
          </p:nvPicPr>
          <p:blipFill>
            <a:blip r:embed="rId2">
              <a:alphaModFix amt="35000"/>
            </a:blip>
            <a:stretch>
              <a:fillRect/>
            </a:stretch>
          </p:blipFill>
          <p:spPr>
            <a:xfrm>
              <a:off x="10457561" y="841838"/>
              <a:ext cx="804718" cy="787352"/>
            </a:xfrm>
            <a:prstGeom prst="rect">
              <a:avLst/>
            </a:prstGeom>
          </p:spPr>
        </p:pic>
        <p:pic>
          <p:nvPicPr>
            <p:cNvPr id="51" name="Image 50">
              <a:extLst>
                <a:ext uri="{FF2B5EF4-FFF2-40B4-BE49-F238E27FC236}">
                  <a16:creationId xmlns:a16="http://schemas.microsoft.com/office/drawing/2014/main" id="{F6CEBBAF-7F6A-3726-E4B7-0CF09A1390C4}"/>
                </a:ext>
              </a:extLst>
            </p:cNvPr>
            <p:cNvPicPr>
              <a:picLocks noChangeAspect="1"/>
            </p:cNvPicPr>
            <p:nvPr/>
          </p:nvPicPr>
          <p:blipFill>
            <a:blip r:embed="rId2">
              <a:alphaModFix amt="35000"/>
            </a:blip>
            <a:stretch>
              <a:fillRect/>
            </a:stretch>
          </p:blipFill>
          <p:spPr>
            <a:xfrm>
              <a:off x="10483295" y="1961723"/>
              <a:ext cx="625346" cy="611851"/>
            </a:xfrm>
            <a:prstGeom prst="rect">
              <a:avLst/>
            </a:prstGeom>
          </p:spPr>
        </p:pic>
        <p:pic>
          <p:nvPicPr>
            <p:cNvPr id="52" name="Image 51">
              <a:extLst>
                <a:ext uri="{FF2B5EF4-FFF2-40B4-BE49-F238E27FC236}">
                  <a16:creationId xmlns:a16="http://schemas.microsoft.com/office/drawing/2014/main" id="{C6CDD423-8FF8-A8E5-6903-6235D5111B6A}"/>
                </a:ext>
              </a:extLst>
            </p:cNvPr>
            <p:cNvPicPr>
              <a:picLocks noChangeAspect="1"/>
            </p:cNvPicPr>
            <p:nvPr/>
          </p:nvPicPr>
          <p:blipFill>
            <a:blip r:embed="rId2">
              <a:alphaModFix amt="35000"/>
            </a:blip>
            <a:stretch>
              <a:fillRect/>
            </a:stretch>
          </p:blipFill>
          <p:spPr>
            <a:xfrm>
              <a:off x="10132100" y="4851691"/>
              <a:ext cx="1504575" cy="1472106"/>
            </a:xfrm>
            <a:prstGeom prst="rect">
              <a:avLst/>
            </a:prstGeom>
          </p:spPr>
        </p:pic>
      </p:grpSp>
    </p:spTree>
    <p:extLst>
      <p:ext uri="{BB962C8B-B14F-4D97-AF65-F5344CB8AC3E}">
        <p14:creationId xmlns:p14="http://schemas.microsoft.com/office/powerpoint/2010/main" val="317671390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913FC0-F434-919A-92B1-005385883791}"/>
            </a:ext>
          </a:extLst>
        </p:cNvPr>
        <p:cNvGrpSpPr/>
        <p:nvPr/>
      </p:nvGrpSpPr>
      <p:grpSpPr>
        <a:xfrm>
          <a:off x="0" y="0"/>
          <a:ext cx="0" cy="0"/>
          <a:chOff x="0" y="0"/>
          <a:chExt cx="0" cy="0"/>
        </a:xfrm>
      </p:grpSpPr>
      <p:sp>
        <p:nvSpPr>
          <p:cNvPr id="5" name="Titre 1">
            <a:extLst>
              <a:ext uri="{FF2B5EF4-FFF2-40B4-BE49-F238E27FC236}">
                <a16:creationId xmlns:a16="http://schemas.microsoft.com/office/drawing/2014/main" id="{31AB0022-AF6F-5AF7-C716-A674432990EC}"/>
              </a:ext>
            </a:extLst>
          </p:cNvPr>
          <p:cNvSpPr txBox="1">
            <a:spLocks/>
          </p:cNvSpPr>
          <p:nvPr/>
        </p:nvSpPr>
        <p:spPr>
          <a:xfrm>
            <a:off x="4183743" y="2767239"/>
            <a:ext cx="3826935"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Congenial" panose="02000503040000020004" pitchFamily="2" charset="0"/>
                <a:ea typeface="+mj-ea"/>
                <a:cs typeface="+mj-cs"/>
              </a:defRPr>
            </a:lvl1pPr>
          </a:lstStyle>
          <a:p>
            <a:r>
              <a:rPr lang="fr-CA" sz="7200" spc="-300">
                <a:latin typeface="Congenial"/>
              </a:rPr>
              <a:t>Résultats</a:t>
            </a:r>
          </a:p>
        </p:txBody>
      </p:sp>
      <p:grpSp>
        <p:nvGrpSpPr>
          <p:cNvPr id="12" name="Groupe 11">
            <a:extLst>
              <a:ext uri="{FF2B5EF4-FFF2-40B4-BE49-F238E27FC236}">
                <a16:creationId xmlns:a16="http://schemas.microsoft.com/office/drawing/2014/main" id="{51D6313B-7811-213E-E8B6-F3539AB84D5B}"/>
              </a:ext>
            </a:extLst>
          </p:cNvPr>
          <p:cNvGrpSpPr/>
          <p:nvPr/>
        </p:nvGrpSpPr>
        <p:grpSpPr>
          <a:xfrm rot="-5400000">
            <a:off x="3047749" y="-1827051"/>
            <a:ext cx="6319179" cy="10287543"/>
            <a:chOff x="7140298" y="29525"/>
            <a:chExt cx="5273612" cy="7913090"/>
          </a:xfrm>
        </p:grpSpPr>
        <p:pic>
          <p:nvPicPr>
            <p:cNvPr id="3" name="Image 2">
              <a:extLst>
                <a:ext uri="{FF2B5EF4-FFF2-40B4-BE49-F238E27FC236}">
                  <a16:creationId xmlns:a16="http://schemas.microsoft.com/office/drawing/2014/main" id="{65D48BBC-DE07-E2B9-8AAD-FD117EF4993E}"/>
                </a:ext>
              </a:extLst>
            </p:cNvPr>
            <p:cNvPicPr>
              <a:picLocks noChangeAspect="1"/>
            </p:cNvPicPr>
            <p:nvPr/>
          </p:nvPicPr>
          <p:blipFill>
            <a:blip r:embed="rId2">
              <a:alphaModFix amt="35000"/>
            </a:blip>
            <a:stretch>
              <a:fillRect/>
            </a:stretch>
          </p:blipFill>
          <p:spPr>
            <a:xfrm>
              <a:off x="7140298" y="5025097"/>
              <a:ext cx="632828" cy="619171"/>
            </a:xfrm>
            <a:prstGeom prst="rect">
              <a:avLst/>
            </a:prstGeom>
          </p:spPr>
        </p:pic>
        <p:pic>
          <p:nvPicPr>
            <p:cNvPr id="4" name="Image 3">
              <a:extLst>
                <a:ext uri="{FF2B5EF4-FFF2-40B4-BE49-F238E27FC236}">
                  <a16:creationId xmlns:a16="http://schemas.microsoft.com/office/drawing/2014/main" id="{9F3F994A-57A2-256D-4E6D-05FD8A87F5E8}"/>
                </a:ext>
              </a:extLst>
            </p:cNvPr>
            <p:cNvPicPr>
              <a:picLocks noChangeAspect="1"/>
            </p:cNvPicPr>
            <p:nvPr/>
          </p:nvPicPr>
          <p:blipFill>
            <a:blip r:embed="rId2">
              <a:alphaModFix amt="35000"/>
            </a:blip>
            <a:stretch>
              <a:fillRect/>
            </a:stretch>
          </p:blipFill>
          <p:spPr>
            <a:xfrm>
              <a:off x="8152267" y="29525"/>
              <a:ext cx="1090196" cy="1066669"/>
            </a:xfrm>
            <a:prstGeom prst="rect">
              <a:avLst/>
            </a:prstGeom>
          </p:spPr>
        </p:pic>
        <p:pic>
          <p:nvPicPr>
            <p:cNvPr id="6" name="Image 5">
              <a:extLst>
                <a:ext uri="{FF2B5EF4-FFF2-40B4-BE49-F238E27FC236}">
                  <a16:creationId xmlns:a16="http://schemas.microsoft.com/office/drawing/2014/main" id="{982F9571-EDB3-48A2-44B6-26784B1206A6}"/>
                </a:ext>
              </a:extLst>
            </p:cNvPr>
            <p:cNvPicPr>
              <a:picLocks noChangeAspect="1"/>
            </p:cNvPicPr>
            <p:nvPr/>
          </p:nvPicPr>
          <p:blipFill>
            <a:blip r:embed="rId2">
              <a:alphaModFix amt="35000"/>
            </a:blip>
            <a:stretch>
              <a:fillRect/>
            </a:stretch>
          </p:blipFill>
          <p:spPr>
            <a:xfrm>
              <a:off x="10279721" y="5651347"/>
              <a:ext cx="379720" cy="371525"/>
            </a:xfrm>
            <a:prstGeom prst="rect">
              <a:avLst/>
            </a:prstGeom>
          </p:spPr>
        </p:pic>
        <p:pic>
          <p:nvPicPr>
            <p:cNvPr id="7" name="Image 6">
              <a:extLst>
                <a:ext uri="{FF2B5EF4-FFF2-40B4-BE49-F238E27FC236}">
                  <a16:creationId xmlns:a16="http://schemas.microsoft.com/office/drawing/2014/main" id="{C4290210-9FB2-A91C-E818-CB952D4F1B1D}"/>
                </a:ext>
              </a:extLst>
            </p:cNvPr>
            <p:cNvPicPr>
              <a:picLocks noChangeAspect="1"/>
            </p:cNvPicPr>
            <p:nvPr/>
          </p:nvPicPr>
          <p:blipFill>
            <a:blip r:embed="rId2">
              <a:alphaModFix amt="35000"/>
            </a:blip>
            <a:stretch>
              <a:fillRect/>
            </a:stretch>
          </p:blipFill>
          <p:spPr>
            <a:xfrm>
              <a:off x="11467451" y="4176035"/>
              <a:ext cx="286972" cy="280779"/>
            </a:xfrm>
            <a:prstGeom prst="rect">
              <a:avLst/>
            </a:prstGeom>
          </p:spPr>
        </p:pic>
        <p:pic>
          <p:nvPicPr>
            <p:cNvPr id="8" name="Image 7">
              <a:extLst>
                <a:ext uri="{FF2B5EF4-FFF2-40B4-BE49-F238E27FC236}">
                  <a16:creationId xmlns:a16="http://schemas.microsoft.com/office/drawing/2014/main" id="{D6EA3474-8E68-7555-498A-D3974690A454}"/>
                </a:ext>
              </a:extLst>
            </p:cNvPr>
            <p:cNvPicPr>
              <a:picLocks noChangeAspect="1"/>
            </p:cNvPicPr>
            <p:nvPr/>
          </p:nvPicPr>
          <p:blipFill>
            <a:blip r:embed="rId2">
              <a:alphaModFix amt="35000"/>
            </a:blip>
            <a:stretch>
              <a:fillRect/>
            </a:stretch>
          </p:blipFill>
          <p:spPr>
            <a:xfrm>
              <a:off x="8282839" y="2726173"/>
              <a:ext cx="286972" cy="280779"/>
            </a:xfrm>
            <a:prstGeom prst="rect">
              <a:avLst/>
            </a:prstGeom>
          </p:spPr>
        </p:pic>
        <p:pic>
          <p:nvPicPr>
            <p:cNvPr id="9" name="Image 8">
              <a:extLst>
                <a:ext uri="{FF2B5EF4-FFF2-40B4-BE49-F238E27FC236}">
                  <a16:creationId xmlns:a16="http://schemas.microsoft.com/office/drawing/2014/main" id="{C97BF0B7-CC12-6290-ACE1-2E6CD35FB1D8}"/>
                </a:ext>
              </a:extLst>
            </p:cNvPr>
            <p:cNvPicPr>
              <a:picLocks noChangeAspect="1"/>
            </p:cNvPicPr>
            <p:nvPr/>
          </p:nvPicPr>
          <p:blipFill>
            <a:blip r:embed="rId2">
              <a:alphaModFix amt="35000"/>
            </a:blip>
            <a:stretch>
              <a:fillRect/>
            </a:stretch>
          </p:blipFill>
          <p:spPr>
            <a:xfrm>
              <a:off x="11315549" y="572035"/>
              <a:ext cx="804718" cy="787352"/>
            </a:xfrm>
            <a:prstGeom prst="rect">
              <a:avLst/>
            </a:prstGeom>
          </p:spPr>
        </p:pic>
        <p:pic>
          <p:nvPicPr>
            <p:cNvPr id="10" name="Image 9">
              <a:extLst>
                <a:ext uri="{FF2B5EF4-FFF2-40B4-BE49-F238E27FC236}">
                  <a16:creationId xmlns:a16="http://schemas.microsoft.com/office/drawing/2014/main" id="{ED1FB1CF-FB67-53F9-EAB8-5DB3D55053AA}"/>
                </a:ext>
              </a:extLst>
            </p:cNvPr>
            <p:cNvPicPr>
              <a:picLocks noChangeAspect="1"/>
            </p:cNvPicPr>
            <p:nvPr/>
          </p:nvPicPr>
          <p:blipFill>
            <a:blip r:embed="rId2">
              <a:alphaModFix amt="35000"/>
            </a:blip>
            <a:stretch>
              <a:fillRect/>
            </a:stretch>
          </p:blipFill>
          <p:spPr>
            <a:xfrm>
              <a:off x="10695268" y="2157098"/>
              <a:ext cx="625346" cy="611851"/>
            </a:xfrm>
            <a:prstGeom prst="rect">
              <a:avLst/>
            </a:prstGeom>
          </p:spPr>
        </p:pic>
        <p:pic>
          <p:nvPicPr>
            <p:cNvPr id="11" name="Image 10">
              <a:extLst>
                <a:ext uri="{FF2B5EF4-FFF2-40B4-BE49-F238E27FC236}">
                  <a16:creationId xmlns:a16="http://schemas.microsoft.com/office/drawing/2014/main" id="{B8217998-626C-A7A7-72EA-730D0E4F0499}"/>
                </a:ext>
              </a:extLst>
            </p:cNvPr>
            <p:cNvPicPr>
              <a:picLocks noChangeAspect="1"/>
            </p:cNvPicPr>
            <p:nvPr/>
          </p:nvPicPr>
          <p:blipFill>
            <a:blip r:embed="rId2">
              <a:alphaModFix amt="35000"/>
            </a:blip>
            <a:stretch>
              <a:fillRect/>
            </a:stretch>
          </p:blipFill>
          <p:spPr>
            <a:xfrm>
              <a:off x="10909335" y="6470509"/>
              <a:ext cx="1504575" cy="1472106"/>
            </a:xfrm>
            <a:prstGeom prst="rect">
              <a:avLst/>
            </a:prstGeom>
          </p:spPr>
        </p:pic>
      </p:grpSp>
    </p:spTree>
    <p:extLst>
      <p:ext uri="{BB962C8B-B14F-4D97-AF65-F5344CB8AC3E}">
        <p14:creationId xmlns:p14="http://schemas.microsoft.com/office/powerpoint/2010/main" val="1903116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AF6C74-BF93-F516-9BAB-8731C48C66D4}"/>
            </a:ext>
          </a:extLst>
        </p:cNvPr>
        <p:cNvGrpSpPr/>
        <p:nvPr/>
      </p:nvGrpSpPr>
      <p:grpSpPr>
        <a:xfrm>
          <a:off x="0" y="0"/>
          <a:ext cx="0" cy="0"/>
          <a:chOff x="0" y="0"/>
          <a:chExt cx="0" cy="0"/>
        </a:xfrm>
      </p:grpSpPr>
      <p:sp>
        <p:nvSpPr>
          <p:cNvPr id="17" name="Rectangle 16">
            <a:extLst>
              <a:ext uri="{FF2B5EF4-FFF2-40B4-BE49-F238E27FC236}">
                <a16:creationId xmlns:a16="http://schemas.microsoft.com/office/drawing/2014/main" id="{1776BB8B-88AC-5700-D23B-B47AF500F38B}"/>
              </a:ext>
            </a:extLst>
          </p:cNvPr>
          <p:cNvSpPr/>
          <p:nvPr/>
        </p:nvSpPr>
        <p:spPr>
          <a:xfrm>
            <a:off x="-11026" y="-42863"/>
            <a:ext cx="12192000" cy="6943725"/>
          </a:xfrm>
          <a:prstGeom prst="rect">
            <a:avLst/>
          </a:prstGeom>
          <a:gradFill flip="none" rotWithShape="1">
            <a:gsLst>
              <a:gs pos="0">
                <a:srgbClr val="BA2541">
                  <a:shade val="30000"/>
                  <a:satMod val="115000"/>
                </a:srgbClr>
              </a:gs>
              <a:gs pos="8000">
                <a:srgbClr val="BA2541">
                  <a:shade val="67500"/>
                  <a:satMod val="115000"/>
                </a:srgbClr>
              </a:gs>
              <a:gs pos="45000">
                <a:schemeClr val="bg1">
                  <a:alpha val="28000"/>
                </a:schemeClr>
              </a:gs>
              <a:gs pos="100000">
                <a:schemeClr val="bg1"/>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2" name="Titre 1">
            <a:extLst>
              <a:ext uri="{FF2B5EF4-FFF2-40B4-BE49-F238E27FC236}">
                <a16:creationId xmlns:a16="http://schemas.microsoft.com/office/drawing/2014/main" id="{2A090857-3784-4EE1-10CE-14D668D938F4}"/>
              </a:ext>
            </a:extLst>
          </p:cNvPr>
          <p:cNvSpPr>
            <a:spLocks noGrp="1"/>
          </p:cNvSpPr>
          <p:nvPr>
            <p:ph type="title"/>
          </p:nvPr>
        </p:nvSpPr>
        <p:spPr>
          <a:xfrm>
            <a:off x="6468922" y="211012"/>
            <a:ext cx="4916751" cy="1325563"/>
          </a:xfrm>
        </p:spPr>
        <p:txBody>
          <a:bodyPr/>
          <a:lstStyle/>
          <a:p>
            <a:r>
              <a:rPr lang="fr-CA" spc="-300"/>
              <a:t>Principaux résultats</a:t>
            </a:r>
          </a:p>
        </p:txBody>
      </p:sp>
      <p:sp>
        <p:nvSpPr>
          <p:cNvPr id="3" name="Espace réservé du contenu 2">
            <a:extLst>
              <a:ext uri="{FF2B5EF4-FFF2-40B4-BE49-F238E27FC236}">
                <a16:creationId xmlns:a16="http://schemas.microsoft.com/office/drawing/2014/main" id="{5065E3FA-CFBA-F622-5C61-5CC8AD1E9976}"/>
              </a:ext>
            </a:extLst>
          </p:cNvPr>
          <p:cNvSpPr>
            <a:spLocks noGrp="1"/>
          </p:cNvSpPr>
          <p:nvPr>
            <p:ph idx="1"/>
          </p:nvPr>
        </p:nvSpPr>
        <p:spPr>
          <a:xfrm>
            <a:off x="6779156" y="1710466"/>
            <a:ext cx="4604873" cy="4351338"/>
          </a:xfrm>
        </p:spPr>
        <p:txBody>
          <a:bodyPr vert="horz" lIns="91440" tIns="45720" rIns="91440" bIns="45720" rtlCol="0" anchor="t">
            <a:noAutofit/>
          </a:bodyPr>
          <a:lstStyle/>
          <a:p>
            <a:pPr marL="0" indent="0">
              <a:buNone/>
            </a:pPr>
            <a:r>
              <a:rPr lang="fr-CA" b="1" spc="-150">
                <a:latin typeface="Congenial"/>
              </a:rPr>
              <a:t>Identification des contextes</a:t>
            </a:r>
            <a:endParaRPr lang="fr-FR"/>
          </a:p>
          <a:p>
            <a:pPr marL="514350" indent="-514350">
              <a:buAutoNum type="arabicParenR"/>
            </a:pPr>
            <a:endParaRPr lang="fr-CA" b="1" i="1" spc="-150"/>
          </a:p>
        </p:txBody>
      </p:sp>
      <p:sp>
        <p:nvSpPr>
          <p:cNvPr id="19" name="Ellipse 18">
            <a:extLst>
              <a:ext uri="{FF2B5EF4-FFF2-40B4-BE49-F238E27FC236}">
                <a16:creationId xmlns:a16="http://schemas.microsoft.com/office/drawing/2014/main" id="{8D1ADF9B-4AC2-D733-47ED-3AB20FF79D25}"/>
              </a:ext>
            </a:extLst>
          </p:cNvPr>
          <p:cNvSpPr/>
          <p:nvPr/>
        </p:nvSpPr>
        <p:spPr>
          <a:xfrm>
            <a:off x="612322" y="3497036"/>
            <a:ext cx="3320142" cy="1251858"/>
          </a:xfrm>
          <a:prstGeom prst="ellipse">
            <a:avLst/>
          </a:prstGeom>
          <a:solidFill>
            <a:srgbClr val="8A0F26"/>
          </a:solidFill>
          <a:ln w="285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18" name="ZoneTexte 17">
            <a:extLst>
              <a:ext uri="{FF2B5EF4-FFF2-40B4-BE49-F238E27FC236}">
                <a16:creationId xmlns:a16="http://schemas.microsoft.com/office/drawing/2014/main" id="{2030D0BC-24F6-31C5-1412-2C34A1833BDE}"/>
              </a:ext>
            </a:extLst>
          </p:cNvPr>
          <p:cNvSpPr txBox="1"/>
          <p:nvPr/>
        </p:nvSpPr>
        <p:spPr>
          <a:xfrm>
            <a:off x="921316" y="3887227"/>
            <a:ext cx="2878824"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CA" sz="2800" b="1">
                <a:solidFill>
                  <a:schemeClr val="bg1"/>
                </a:solidFill>
                <a:latin typeface="Congenial"/>
              </a:rPr>
              <a:t>Relation d'aide</a:t>
            </a:r>
            <a:endParaRPr lang="fr-FR">
              <a:solidFill>
                <a:schemeClr val="bg1"/>
              </a:solidFill>
            </a:endParaRPr>
          </a:p>
        </p:txBody>
      </p:sp>
      <p:sp>
        <p:nvSpPr>
          <p:cNvPr id="20" name="Ellipse 19">
            <a:extLst>
              <a:ext uri="{FF2B5EF4-FFF2-40B4-BE49-F238E27FC236}">
                <a16:creationId xmlns:a16="http://schemas.microsoft.com/office/drawing/2014/main" id="{1C91ECC8-9C3B-BCDD-35B3-425731275735}"/>
              </a:ext>
            </a:extLst>
          </p:cNvPr>
          <p:cNvSpPr/>
          <p:nvPr/>
        </p:nvSpPr>
        <p:spPr>
          <a:xfrm>
            <a:off x="2979964" y="2830285"/>
            <a:ext cx="3320142" cy="1251858"/>
          </a:xfrm>
          <a:prstGeom prst="ellipse">
            <a:avLst/>
          </a:prstGeom>
          <a:solidFill>
            <a:srgbClr val="8A0F26"/>
          </a:solidFill>
          <a:ln w="571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21" name="ZoneTexte 20">
            <a:extLst>
              <a:ext uri="{FF2B5EF4-FFF2-40B4-BE49-F238E27FC236}">
                <a16:creationId xmlns:a16="http://schemas.microsoft.com/office/drawing/2014/main" id="{3F1B663E-3C3A-D25D-67AE-CFC7F94645B3}"/>
              </a:ext>
            </a:extLst>
          </p:cNvPr>
          <p:cNvSpPr txBox="1"/>
          <p:nvPr/>
        </p:nvSpPr>
        <p:spPr>
          <a:xfrm>
            <a:off x="3465851" y="3234083"/>
            <a:ext cx="2878824"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CA" sz="2800" b="1">
                <a:solidFill>
                  <a:schemeClr val="bg1"/>
                </a:solidFill>
                <a:latin typeface="Congenial"/>
              </a:rPr>
              <a:t>Conception</a:t>
            </a:r>
            <a:endParaRPr lang="fr-FR">
              <a:solidFill>
                <a:schemeClr val="bg1"/>
              </a:solidFill>
            </a:endParaRPr>
          </a:p>
        </p:txBody>
      </p:sp>
      <p:sp>
        <p:nvSpPr>
          <p:cNvPr id="28" name="Ellipse 27">
            <a:extLst>
              <a:ext uri="{FF2B5EF4-FFF2-40B4-BE49-F238E27FC236}">
                <a16:creationId xmlns:a16="http://schemas.microsoft.com/office/drawing/2014/main" id="{66E0E69A-0E4A-CBCF-CB3E-CAA6FA106AB2}"/>
              </a:ext>
            </a:extLst>
          </p:cNvPr>
          <p:cNvSpPr/>
          <p:nvPr/>
        </p:nvSpPr>
        <p:spPr>
          <a:xfrm>
            <a:off x="6354535" y="4599213"/>
            <a:ext cx="3320142" cy="1251858"/>
          </a:xfrm>
          <a:prstGeom prst="ellipse">
            <a:avLst/>
          </a:prstGeom>
          <a:solidFill>
            <a:srgbClr val="8A0F26"/>
          </a:solidFill>
          <a:ln w="571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fr-CA" sz="600"/>
          </a:p>
        </p:txBody>
      </p:sp>
      <p:sp>
        <p:nvSpPr>
          <p:cNvPr id="26" name="Ellipse 25">
            <a:extLst>
              <a:ext uri="{FF2B5EF4-FFF2-40B4-BE49-F238E27FC236}">
                <a16:creationId xmlns:a16="http://schemas.microsoft.com/office/drawing/2014/main" id="{5F904D5B-2A82-B661-E448-07A079D360E0}"/>
              </a:ext>
            </a:extLst>
          </p:cNvPr>
          <p:cNvSpPr/>
          <p:nvPr/>
        </p:nvSpPr>
        <p:spPr>
          <a:xfrm>
            <a:off x="4558392" y="3687536"/>
            <a:ext cx="3755570" cy="1251858"/>
          </a:xfrm>
          <a:prstGeom prst="ellipse">
            <a:avLst/>
          </a:prstGeom>
          <a:solidFill>
            <a:srgbClr val="8A0F26"/>
          </a:solidFill>
          <a:ln w="571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27" name="ZoneTexte 26">
            <a:extLst>
              <a:ext uri="{FF2B5EF4-FFF2-40B4-BE49-F238E27FC236}">
                <a16:creationId xmlns:a16="http://schemas.microsoft.com/office/drawing/2014/main" id="{9A299C65-80D2-F7A3-D9DD-416209701BD4}"/>
              </a:ext>
            </a:extLst>
          </p:cNvPr>
          <p:cNvSpPr txBox="1"/>
          <p:nvPr/>
        </p:nvSpPr>
        <p:spPr>
          <a:xfrm>
            <a:off x="4840172" y="4118548"/>
            <a:ext cx="3477537"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CA" sz="2800" b="1">
                <a:solidFill>
                  <a:schemeClr val="bg1"/>
                </a:solidFill>
                <a:latin typeface="Congenial"/>
              </a:rPr>
              <a:t>Vision d'ensemble</a:t>
            </a:r>
            <a:endParaRPr lang="fr-FR">
              <a:solidFill>
                <a:schemeClr val="bg1"/>
              </a:solidFill>
            </a:endParaRPr>
          </a:p>
        </p:txBody>
      </p:sp>
      <p:sp>
        <p:nvSpPr>
          <p:cNvPr id="22" name="Ellipse 21">
            <a:extLst>
              <a:ext uri="{FF2B5EF4-FFF2-40B4-BE49-F238E27FC236}">
                <a16:creationId xmlns:a16="http://schemas.microsoft.com/office/drawing/2014/main" id="{61515EB7-D96D-6008-1B04-B8B1F142FC20}"/>
              </a:ext>
            </a:extLst>
          </p:cNvPr>
          <p:cNvSpPr/>
          <p:nvPr/>
        </p:nvSpPr>
        <p:spPr>
          <a:xfrm>
            <a:off x="2830286" y="4572000"/>
            <a:ext cx="3320142" cy="1251858"/>
          </a:xfrm>
          <a:prstGeom prst="ellipse">
            <a:avLst/>
          </a:prstGeom>
          <a:solidFill>
            <a:srgbClr val="8A0F26"/>
          </a:solidFill>
          <a:ln w="571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23" name="ZoneTexte 22">
            <a:extLst>
              <a:ext uri="{FF2B5EF4-FFF2-40B4-BE49-F238E27FC236}">
                <a16:creationId xmlns:a16="http://schemas.microsoft.com/office/drawing/2014/main" id="{018AFADB-3941-E52C-0871-50924CEB7324}"/>
              </a:ext>
            </a:extLst>
          </p:cNvPr>
          <p:cNvSpPr txBox="1"/>
          <p:nvPr/>
        </p:nvSpPr>
        <p:spPr>
          <a:xfrm>
            <a:off x="3520280" y="4948584"/>
            <a:ext cx="2293718"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CA" sz="2800" b="1">
                <a:solidFill>
                  <a:schemeClr val="bg1"/>
                </a:solidFill>
                <a:latin typeface="Congenial"/>
              </a:rPr>
              <a:t>Formation</a:t>
            </a:r>
            <a:endParaRPr lang="fr-FR">
              <a:solidFill>
                <a:schemeClr val="bg1"/>
              </a:solidFill>
            </a:endParaRPr>
          </a:p>
        </p:txBody>
      </p:sp>
      <p:sp>
        <p:nvSpPr>
          <p:cNvPr id="29" name="ZoneTexte 28">
            <a:extLst>
              <a:ext uri="{FF2B5EF4-FFF2-40B4-BE49-F238E27FC236}">
                <a16:creationId xmlns:a16="http://schemas.microsoft.com/office/drawing/2014/main" id="{E3EE9FE9-90C5-D8F0-9AFA-69B6A64BBCE8}"/>
              </a:ext>
            </a:extLst>
          </p:cNvPr>
          <p:cNvSpPr txBox="1"/>
          <p:nvPr/>
        </p:nvSpPr>
        <p:spPr>
          <a:xfrm>
            <a:off x="6793439" y="5034077"/>
            <a:ext cx="2878824"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CA" sz="2800" b="1">
                <a:solidFill>
                  <a:schemeClr val="bg1"/>
                </a:solidFill>
                <a:latin typeface="Congenial"/>
              </a:rPr>
              <a:t>Collaboration</a:t>
            </a:r>
            <a:endParaRPr lang="fr-FR"/>
          </a:p>
        </p:txBody>
      </p:sp>
      <p:sp>
        <p:nvSpPr>
          <p:cNvPr id="24" name="Ellipse 23">
            <a:extLst>
              <a:ext uri="{FF2B5EF4-FFF2-40B4-BE49-F238E27FC236}">
                <a16:creationId xmlns:a16="http://schemas.microsoft.com/office/drawing/2014/main" id="{4C16B33A-C8AE-CA57-02D1-B21D42847D68}"/>
              </a:ext>
            </a:extLst>
          </p:cNvPr>
          <p:cNvSpPr/>
          <p:nvPr/>
        </p:nvSpPr>
        <p:spPr>
          <a:xfrm>
            <a:off x="6762750" y="2857499"/>
            <a:ext cx="3320142" cy="1251858"/>
          </a:xfrm>
          <a:prstGeom prst="ellipse">
            <a:avLst/>
          </a:prstGeom>
          <a:solidFill>
            <a:srgbClr val="8A0F26"/>
          </a:solidFill>
          <a:ln w="571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25" name="ZoneTexte 24">
            <a:extLst>
              <a:ext uri="{FF2B5EF4-FFF2-40B4-BE49-F238E27FC236}">
                <a16:creationId xmlns:a16="http://schemas.microsoft.com/office/drawing/2014/main" id="{FAFA63E9-DA2C-9907-43D3-30E60D8CC964}"/>
              </a:ext>
            </a:extLst>
          </p:cNvPr>
          <p:cNvSpPr txBox="1"/>
          <p:nvPr/>
        </p:nvSpPr>
        <p:spPr>
          <a:xfrm>
            <a:off x="7316673" y="3220476"/>
            <a:ext cx="2878824"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CA" sz="2800" b="1">
                <a:solidFill>
                  <a:schemeClr val="bg1"/>
                </a:solidFill>
                <a:latin typeface="Congenial"/>
              </a:rPr>
              <a:t>Information</a:t>
            </a:r>
            <a:endParaRPr lang="fr-FR"/>
          </a:p>
        </p:txBody>
      </p:sp>
      <p:sp>
        <p:nvSpPr>
          <p:cNvPr id="4" name="Ellipse 3">
            <a:extLst>
              <a:ext uri="{FF2B5EF4-FFF2-40B4-BE49-F238E27FC236}">
                <a16:creationId xmlns:a16="http://schemas.microsoft.com/office/drawing/2014/main" id="{0FD1A9A2-1C08-1035-1126-20D9EC1F764E}"/>
              </a:ext>
            </a:extLst>
          </p:cNvPr>
          <p:cNvSpPr/>
          <p:nvPr/>
        </p:nvSpPr>
        <p:spPr>
          <a:xfrm>
            <a:off x="8373014" y="3777650"/>
            <a:ext cx="3320142" cy="1251858"/>
          </a:xfrm>
          <a:prstGeom prst="ellipse">
            <a:avLst/>
          </a:prstGeom>
          <a:solidFill>
            <a:srgbClr val="8A0F26"/>
          </a:solidFill>
          <a:ln w="571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5" name="ZoneTexte 4">
            <a:extLst>
              <a:ext uri="{FF2B5EF4-FFF2-40B4-BE49-F238E27FC236}">
                <a16:creationId xmlns:a16="http://schemas.microsoft.com/office/drawing/2014/main" id="{815319A6-1C01-1B2B-9F34-B4835F6D62D3}"/>
              </a:ext>
            </a:extLst>
          </p:cNvPr>
          <p:cNvSpPr txBox="1"/>
          <p:nvPr/>
        </p:nvSpPr>
        <p:spPr>
          <a:xfrm>
            <a:off x="8926937" y="4140627"/>
            <a:ext cx="2878824"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CA" sz="2800" b="1">
                <a:solidFill>
                  <a:schemeClr val="bg1"/>
                </a:solidFill>
                <a:latin typeface="Congenial"/>
              </a:rPr>
              <a:t>Coordination</a:t>
            </a:r>
            <a:endParaRPr lang="fr-FR"/>
          </a:p>
        </p:txBody>
      </p:sp>
    </p:spTree>
    <p:extLst>
      <p:ext uri="{BB962C8B-B14F-4D97-AF65-F5344CB8AC3E}">
        <p14:creationId xmlns:p14="http://schemas.microsoft.com/office/powerpoint/2010/main" val="418748863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F783C1-CD5D-5A7E-6B4F-4214172AD504}"/>
            </a:ext>
          </a:extLst>
        </p:cNvPr>
        <p:cNvGrpSpPr/>
        <p:nvPr/>
      </p:nvGrpSpPr>
      <p:grpSpPr>
        <a:xfrm>
          <a:off x="0" y="0"/>
          <a:ext cx="0" cy="0"/>
          <a:chOff x="0" y="0"/>
          <a:chExt cx="0" cy="0"/>
        </a:xfrm>
      </p:grpSpPr>
      <p:sp>
        <p:nvSpPr>
          <p:cNvPr id="17" name="Rectangle 16">
            <a:extLst>
              <a:ext uri="{FF2B5EF4-FFF2-40B4-BE49-F238E27FC236}">
                <a16:creationId xmlns:a16="http://schemas.microsoft.com/office/drawing/2014/main" id="{789142C7-22A0-5FE7-AD5E-E653288BC543}"/>
              </a:ext>
            </a:extLst>
          </p:cNvPr>
          <p:cNvSpPr/>
          <p:nvPr/>
        </p:nvSpPr>
        <p:spPr>
          <a:xfrm rot="10800000">
            <a:off x="-11026" y="-42863"/>
            <a:ext cx="12192000" cy="6943725"/>
          </a:xfrm>
          <a:prstGeom prst="rect">
            <a:avLst/>
          </a:prstGeom>
          <a:gradFill flip="none" rotWithShape="1">
            <a:gsLst>
              <a:gs pos="0">
                <a:srgbClr val="BA2541">
                  <a:shade val="30000"/>
                  <a:satMod val="115000"/>
                </a:srgbClr>
              </a:gs>
              <a:gs pos="8000">
                <a:srgbClr val="BA2541">
                  <a:shade val="67500"/>
                  <a:satMod val="115000"/>
                </a:srgbClr>
              </a:gs>
              <a:gs pos="45000">
                <a:schemeClr val="bg1">
                  <a:alpha val="28000"/>
                </a:schemeClr>
              </a:gs>
              <a:gs pos="100000">
                <a:schemeClr val="bg1"/>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2" name="Titre 1">
            <a:extLst>
              <a:ext uri="{FF2B5EF4-FFF2-40B4-BE49-F238E27FC236}">
                <a16:creationId xmlns:a16="http://schemas.microsoft.com/office/drawing/2014/main" id="{94A67D27-F88C-ED8B-CD34-1DE03BF88B03}"/>
              </a:ext>
            </a:extLst>
          </p:cNvPr>
          <p:cNvSpPr>
            <a:spLocks noGrp="1"/>
          </p:cNvSpPr>
          <p:nvPr>
            <p:ph type="title"/>
          </p:nvPr>
        </p:nvSpPr>
        <p:spPr>
          <a:xfrm>
            <a:off x="529975" y="211012"/>
            <a:ext cx="8079769" cy="1325563"/>
          </a:xfrm>
        </p:spPr>
        <p:txBody>
          <a:bodyPr/>
          <a:lstStyle/>
          <a:p>
            <a:r>
              <a:rPr lang="fr-CA" spc="-300"/>
              <a:t>Principaux résultats</a:t>
            </a:r>
          </a:p>
        </p:txBody>
      </p:sp>
      <p:sp>
        <p:nvSpPr>
          <p:cNvPr id="13" name="Espace réservé du contenu 2">
            <a:extLst>
              <a:ext uri="{FF2B5EF4-FFF2-40B4-BE49-F238E27FC236}">
                <a16:creationId xmlns:a16="http://schemas.microsoft.com/office/drawing/2014/main" id="{3E84132F-2319-9723-9191-4E51250B98DC}"/>
              </a:ext>
            </a:extLst>
          </p:cNvPr>
          <p:cNvSpPr txBox="1">
            <a:spLocks/>
          </p:cNvSpPr>
          <p:nvPr/>
        </p:nvSpPr>
        <p:spPr>
          <a:xfrm>
            <a:off x="713280" y="1530548"/>
            <a:ext cx="9958898" cy="446089"/>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Congenial" panose="02000503040000020004"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Congenial" panose="02000503040000020004"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Congenial" panose="02000503040000020004"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ongenial" panose="02000503040000020004"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ongenial" panose="02000503040000020004"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CA" b="1" spc="-150">
                <a:latin typeface="Congenial"/>
              </a:rPr>
              <a:t>Formalisation des sept familles de situations professionnelles (17)</a:t>
            </a:r>
            <a:endParaRPr lang="fr-CA" b="1" spc="-150"/>
          </a:p>
        </p:txBody>
      </p:sp>
      <p:sp>
        <p:nvSpPr>
          <p:cNvPr id="41" name="Rectangle 40">
            <a:extLst>
              <a:ext uri="{FF2B5EF4-FFF2-40B4-BE49-F238E27FC236}">
                <a16:creationId xmlns:a16="http://schemas.microsoft.com/office/drawing/2014/main" id="{2E5F1A7F-7F61-657F-7B66-8BA01234A510}"/>
              </a:ext>
            </a:extLst>
          </p:cNvPr>
          <p:cNvSpPr/>
          <p:nvPr/>
        </p:nvSpPr>
        <p:spPr>
          <a:xfrm>
            <a:off x="707570" y="2245177"/>
            <a:ext cx="5334000" cy="966107"/>
          </a:xfrm>
          <a:prstGeom prst="rect">
            <a:avLst/>
          </a:prstGeom>
          <a:solidFill>
            <a:srgbClr val="B43B52"/>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fr-CA"/>
          </a:p>
        </p:txBody>
      </p:sp>
      <p:sp>
        <p:nvSpPr>
          <p:cNvPr id="40" name="Rectangle 39">
            <a:extLst>
              <a:ext uri="{FF2B5EF4-FFF2-40B4-BE49-F238E27FC236}">
                <a16:creationId xmlns:a16="http://schemas.microsoft.com/office/drawing/2014/main" id="{18976A0F-405B-1150-3A5A-0D9870B0556F}"/>
              </a:ext>
            </a:extLst>
          </p:cNvPr>
          <p:cNvSpPr/>
          <p:nvPr/>
        </p:nvSpPr>
        <p:spPr>
          <a:xfrm>
            <a:off x="6164035" y="2245178"/>
            <a:ext cx="5334000" cy="966107"/>
          </a:xfrm>
          <a:prstGeom prst="rect">
            <a:avLst/>
          </a:prstGeom>
          <a:solidFill>
            <a:srgbClr val="800D2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19" name="ZoneTexte 18">
            <a:extLst>
              <a:ext uri="{FF2B5EF4-FFF2-40B4-BE49-F238E27FC236}">
                <a16:creationId xmlns:a16="http://schemas.microsoft.com/office/drawing/2014/main" id="{74E3BBE8-D9F9-2FA0-4D69-95C22B486D69}"/>
              </a:ext>
            </a:extLst>
          </p:cNvPr>
          <p:cNvSpPr txBox="1"/>
          <p:nvPr/>
        </p:nvSpPr>
        <p:spPr>
          <a:xfrm>
            <a:off x="6346820" y="2378215"/>
            <a:ext cx="5137610" cy="70788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CA" sz="2000" b="1">
                <a:solidFill>
                  <a:schemeClr val="bg1"/>
                </a:solidFill>
                <a:latin typeface="Congenial"/>
                <a:ea typeface="+mn-lt"/>
                <a:cs typeface="Times New Roman"/>
              </a:rPr>
              <a:t>Conception</a:t>
            </a:r>
            <a:r>
              <a:rPr lang="fr-CA" sz="2000" b="1">
                <a:solidFill>
                  <a:schemeClr val="bg1"/>
                </a:solidFill>
                <a:latin typeface="Congenial"/>
                <a:ea typeface="+mn-lt"/>
                <a:cs typeface="+mn-lt"/>
              </a:rPr>
              <a:t> et innovation pédagonumériques</a:t>
            </a:r>
            <a:endParaRPr lang="fr-CA" sz="2000" b="1">
              <a:solidFill>
                <a:schemeClr val="bg1"/>
              </a:solidFill>
              <a:latin typeface="Congenial"/>
              <a:cs typeface="Times New Roman"/>
            </a:endParaRPr>
          </a:p>
        </p:txBody>
      </p:sp>
      <p:sp>
        <p:nvSpPr>
          <p:cNvPr id="6" name="ZoneTexte 5">
            <a:extLst>
              <a:ext uri="{FF2B5EF4-FFF2-40B4-BE49-F238E27FC236}">
                <a16:creationId xmlns:a16="http://schemas.microsoft.com/office/drawing/2014/main" id="{C0CFCC39-A59A-2B96-1E32-FF4C76C6CF08}"/>
              </a:ext>
            </a:extLst>
          </p:cNvPr>
          <p:cNvSpPr txBox="1"/>
          <p:nvPr/>
        </p:nvSpPr>
        <p:spPr>
          <a:xfrm>
            <a:off x="955441" y="2524881"/>
            <a:ext cx="5001538"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CA" sz="2000" b="1">
                <a:solidFill>
                  <a:schemeClr val="bg1"/>
                </a:solidFill>
                <a:latin typeface="Congenial"/>
              </a:rPr>
              <a:t>Accompagnement et soutien</a:t>
            </a:r>
            <a:endParaRPr lang="fr-FR" sz="2000">
              <a:solidFill>
                <a:schemeClr val="bg1"/>
              </a:solidFill>
            </a:endParaRPr>
          </a:p>
        </p:txBody>
      </p:sp>
      <p:sp>
        <p:nvSpPr>
          <p:cNvPr id="42" name="Rectangle 41">
            <a:extLst>
              <a:ext uri="{FF2B5EF4-FFF2-40B4-BE49-F238E27FC236}">
                <a16:creationId xmlns:a16="http://schemas.microsoft.com/office/drawing/2014/main" id="{7142B5A7-A48F-0697-6869-8946339B6FBB}"/>
              </a:ext>
            </a:extLst>
          </p:cNvPr>
          <p:cNvSpPr/>
          <p:nvPr/>
        </p:nvSpPr>
        <p:spPr>
          <a:xfrm>
            <a:off x="707569" y="3320142"/>
            <a:ext cx="5334000" cy="966107"/>
          </a:xfrm>
          <a:prstGeom prst="rect">
            <a:avLst/>
          </a:prstGeom>
          <a:solidFill>
            <a:srgbClr val="800D22"/>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fr-CA"/>
          </a:p>
        </p:txBody>
      </p:sp>
      <p:sp>
        <p:nvSpPr>
          <p:cNvPr id="23" name="ZoneTexte 22">
            <a:extLst>
              <a:ext uri="{FF2B5EF4-FFF2-40B4-BE49-F238E27FC236}">
                <a16:creationId xmlns:a16="http://schemas.microsoft.com/office/drawing/2014/main" id="{742DA5B4-364E-8142-34E9-A31026E5B994}"/>
              </a:ext>
            </a:extLst>
          </p:cNvPr>
          <p:cNvSpPr txBox="1"/>
          <p:nvPr/>
        </p:nvSpPr>
        <p:spPr>
          <a:xfrm>
            <a:off x="962138" y="3587869"/>
            <a:ext cx="4593323"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CA" sz="2000" b="1">
                <a:solidFill>
                  <a:schemeClr val="bg1"/>
                </a:solidFill>
                <a:latin typeface="Congenial"/>
                <a:ea typeface="+mn-lt"/>
                <a:cs typeface="Times New Roman"/>
              </a:rPr>
              <a:t>Animation</a:t>
            </a:r>
            <a:r>
              <a:rPr lang="fr-CA" sz="2000" b="1">
                <a:solidFill>
                  <a:schemeClr val="bg1"/>
                </a:solidFill>
                <a:latin typeface="Congenial"/>
                <a:ea typeface="+mn-lt"/>
                <a:cs typeface="+mn-lt"/>
              </a:rPr>
              <a:t> et formation</a:t>
            </a:r>
            <a:endParaRPr lang="fr-CA" sz="2000" b="1">
              <a:solidFill>
                <a:schemeClr val="bg1"/>
              </a:solidFill>
              <a:latin typeface="Congenial"/>
              <a:cs typeface="Times New Roman"/>
            </a:endParaRPr>
          </a:p>
        </p:txBody>
      </p:sp>
      <p:sp>
        <p:nvSpPr>
          <p:cNvPr id="43" name="Rectangle 42">
            <a:extLst>
              <a:ext uri="{FF2B5EF4-FFF2-40B4-BE49-F238E27FC236}">
                <a16:creationId xmlns:a16="http://schemas.microsoft.com/office/drawing/2014/main" id="{82379BAE-3B14-7D71-9F82-77794E018724}"/>
              </a:ext>
            </a:extLst>
          </p:cNvPr>
          <p:cNvSpPr/>
          <p:nvPr/>
        </p:nvSpPr>
        <p:spPr>
          <a:xfrm>
            <a:off x="6191247" y="3320141"/>
            <a:ext cx="5334000" cy="966107"/>
          </a:xfrm>
          <a:prstGeom prst="rect">
            <a:avLst/>
          </a:prstGeom>
          <a:solidFill>
            <a:srgbClr val="B43B52"/>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fr-CA"/>
          </a:p>
        </p:txBody>
      </p:sp>
      <p:sp>
        <p:nvSpPr>
          <p:cNvPr id="27" name="ZoneTexte 26">
            <a:extLst>
              <a:ext uri="{FF2B5EF4-FFF2-40B4-BE49-F238E27FC236}">
                <a16:creationId xmlns:a16="http://schemas.microsoft.com/office/drawing/2014/main" id="{69E1850D-112E-AC1F-5B15-F8EB8A761749}"/>
              </a:ext>
            </a:extLst>
          </p:cNvPr>
          <p:cNvSpPr txBox="1"/>
          <p:nvPr/>
        </p:nvSpPr>
        <p:spPr>
          <a:xfrm>
            <a:off x="6350566" y="3601476"/>
            <a:ext cx="4892681"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CA" sz="2000" b="1">
                <a:solidFill>
                  <a:schemeClr val="bg1"/>
                </a:solidFill>
                <a:latin typeface="Congenial"/>
              </a:rPr>
              <a:t>Analyse et traitement de l'information</a:t>
            </a:r>
            <a:endParaRPr lang="fr-FR" sz="2000">
              <a:solidFill>
                <a:schemeClr val="bg1"/>
              </a:solidFill>
            </a:endParaRPr>
          </a:p>
        </p:txBody>
      </p:sp>
      <p:sp>
        <p:nvSpPr>
          <p:cNvPr id="44" name="Rectangle 43">
            <a:extLst>
              <a:ext uri="{FF2B5EF4-FFF2-40B4-BE49-F238E27FC236}">
                <a16:creationId xmlns:a16="http://schemas.microsoft.com/office/drawing/2014/main" id="{9FBDACA8-0848-94DA-F483-F450AA694740}"/>
              </a:ext>
            </a:extLst>
          </p:cNvPr>
          <p:cNvSpPr/>
          <p:nvPr/>
        </p:nvSpPr>
        <p:spPr>
          <a:xfrm>
            <a:off x="707569" y="4395106"/>
            <a:ext cx="5334000" cy="966107"/>
          </a:xfrm>
          <a:prstGeom prst="rect">
            <a:avLst/>
          </a:prstGeom>
          <a:solidFill>
            <a:srgbClr val="B43B52"/>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fr-CA"/>
          </a:p>
        </p:txBody>
      </p:sp>
      <p:sp>
        <p:nvSpPr>
          <p:cNvPr id="31" name="ZoneTexte 30">
            <a:extLst>
              <a:ext uri="{FF2B5EF4-FFF2-40B4-BE49-F238E27FC236}">
                <a16:creationId xmlns:a16="http://schemas.microsoft.com/office/drawing/2014/main" id="{1008FB69-4165-A600-9E47-C731C2C43815}"/>
              </a:ext>
            </a:extLst>
          </p:cNvPr>
          <p:cNvSpPr txBox="1"/>
          <p:nvPr/>
        </p:nvSpPr>
        <p:spPr>
          <a:xfrm>
            <a:off x="975744" y="4676441"/>
            <a:ext cx="4811038"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CA" sz="2000" b="1">
                <a:solidFill>
                  <a:schemeClr val="bg1"/>
                </a:solidFill>
                <a:latin typeface="Congenial"/>
                <a:ea typeface="+mn-lt"/>
                <a:cs typeface="+mn-lt"/>
              </a:rPr>
              <a:t>Pilotage stratégique et institutionnel</a:t>
            </a:r>
            <a:endParaRPr lang="fr-FR" sz="2000" b="1">
              <a:solidFill>
                <a:schemeClr val="bg1"/>
              </a:solidFill>
              <a:latin typeface="Congenial"/>
            </a:endParaRPr>
          </a:p>
        </p:txBody>
      </p:sp>
      <p:sp>
        <p:nvSpPr>
          <p:cNvPr id="45" name="Rectangle 44">
            <a:extLst>
              <a:ext uri="{FF2B5EF4-FFF2-40B4-BE49-F238E27FC236}">
                <a16:creationId xmlns:a16="http://schemas.microsoft.com/office/drawing/2014/main" id="{99DF0220-B6E1-25C6-3E59-06AE46B2721A}"/>
              </a:ext>
            </a:extLst>
          </p:cNvPr>
          <p:cNvSpPr/>
          <p:nvPr/>
        </p:nvSpPr>
        <p:spPr>
          <a:xfrm>
            <a:off x="6191247" y="4395106"/>
            <a:ext cx="5334000" cy="966107"/>
          </a:xfrm>
          <a:prstGeom prst="rect">
            <a:avLst/>
          </a:prstGeom>
          <a:solidFill>
            <a:srgbClr val="800D22"/>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fr-CA"/>
          </a:p>
        </p:txBody>
      </p:sp>
      <p:sp>
        <p:nvSpPr>
          <p:cNvPr id="35" name="ZoneTexte 34">
            <a:extLst>
              <a:ext uri="{FF2B5EF4-FFF2-40B4-BE49-F238E27FC236}">
                <a16:creationId xmlns:a16="http://schemas.microsoft.com/office/drawing/2014/main" id="{19DAB730-5364-73B5-9D14-96AD80129885}"/>
              </a:ext>
            </a:extLst>
          </p:cNvPr>
          <p:cNvSpPr txBox="1"/>
          <p:nvPr/>
        </p:nvSpPr>
        <p:spPr>
          <a:xfrm>
            <a:off x="6350566" y="4526762"/>
            <a:ext cx="4538896" cy="70788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CA" sz="2000" b="1">
                <a:solidFill>
                  <a:schemeClr val="bg1"/>
                </a:solidFill>
                <a:latin typeface="Congenial"/>
                <a:ea typeface="+mn-lt"/>
                <a:cs typeface="+mn-lt"/>
              </a:rPr>
              <a:t>Collaboration et partage des connaissances</a:t>
            </a:r>
            <a:endParaRPr lang="fr-FR" sz="2000" b="1">
              <a:solidFill>
                <a:schemeClr val="bg1"/>
              </a:solidFill>
              <a:latin typeface="Congenial"/>
            </a:endParaRPr>
          </a:p>
        </p:txBody>
      </p:sp>
      <p:sp>
        <p:nvSpPr>
          <p:cNvPr id="46" name="Rectangle 45">
            <a:extLst>
              <a:ext uri="{FF2B5EF4-FFF2-40B4-BE49-F238E27FC236}">
                <a16:creationId xmlns:a16="http://schemas.microsoft.com/office/drawing/2014/main" id="{7E33F194-74E7-2CE4-2A2E-26B95240403C}"/>
              </a:ext>
            </a:extLst>
          </p:cNvPr>
          <p:cNvSpPr/>
          <p:nvPr/>
        </p:nvSpPr>
        <p:spPr>
          <a:xfrm>
            <a:off x="3456210" y="5470071"/>
            <a:ext cx="5334000" cy="966107"/>
          </a:xfrm>
          <a:prstGeom prst="rect">
            <a:avLst/>
          </a:prstGeom>
          <a:solidFill>
            <a:srgbClr val="B43B52"/>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fr-CA"/>
          </a:p>
        </p:txBody>
      </p:sp>
      <p:sp>
        <p:nvSpPr>
          <p:cNvPr id="39" name="ZoneTexte 38">
            <a:extLst>
              <a:ext uri="{FF2B5EF4-FFF2-40B4-BE49-F238E27FC236}">
                <a16:creationId xmlns:a16="http://schemas.microsoft.com/office/drawing/2014/main" id="{AF0C71BA-F6DD-6402-80C8-9858789B6424}"/>
              </a:ext>
            </a:extLst>
          </p:cNvPr>
          <p:cNvSpPr txBox="1"/>
          <p:nvPr/>
        </p:nvSpPr>
        <p:spPr>
          <a:xfrm>
            <a:off x="4513602" y="5751406"/>
            <a:ext cx="4280360"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CA" sz="2000" b="1">
                <a:solidFill>
                  <a:schemeClr val="bg1"/>
                </a:solidFill>
                <a:latin typeface="Congenial"/>
                <a:ea typeface="+mn-lt"/>
                <a:cs typeface="+mn-lt"/>
              </a:rPr>
              <a:t>Gestion et coordination</a:t>
            </a:r>
            <a:endParaRPr lang="fr-FR" sz="2000" b="1">
              <a:solidFill>
                <a:schemeClr val="bg1"/>
              </a:solidFill>
              <a:latin typeface="Congenial"/>
            </a:endParaRPr>
          </a:p>
        </p:txBody>
      </p:sp>
    </p:spTree>
    <p:extLst>
      <p:ext uri="{BB962C8B-B14F-4D97-AF65-F5344CB8AC3E}">
        <p14:creationId xmlns:p14="http://schemas.microsoft.com/office/powerpoint/2010/main" val="317051225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56B09D-4DE8-1734-C554-D653BAB6AA8B}"/>
            </a:ext>
          </a:extLst>
        </p:cNvPr>
        <p:cNvGrpSpPr/>
        <p:nvPr/>
      </p:nvGrpSpPr>
      <p:grpSpPr>
        <a:xfrm>
          <a:off x="0" y="0"/>
          <a:ext cx="0" cy="0"/>
          <a:chOff x="0" y="0"/>
          <a:chExt cx="0" cy="0"/>
        </a:xfrm>
      </p:grpSpPr>
      <p:sp>
        <p:nvSpPr>
          <p:cNvPr id="17" name="Rectangle 16">
            <a:extLst>
              <a:ext uri="{FF2B5EF4-FFF2-40B4-BE49-F238E27FC236}">
                <a16:creationId xmlns:a16="http://schemas.microsoft.com/office/drawing/2014/main" id="{2FDF42B8-3A85-968C-AD99-D10998BC0F63}"/>
              </a:ext>
            </a:extLst>
          </p:cNvPr>
          <p:cNvSpPr/>
          <p:nvPr/>
        </p:nvSpPr>
        <p:spPr>
          <a:xfrm>
            <a:off x="-11026" y="-42863"/>
            <a:ext cx="12192000" cy="6943725"/>
          </a:xfrm>
          <a:prstGeom prst="rect">
            <a:avLst/>
          </a:prstGeom>
          <a:gradFill flip="none" rotWithShape="1">
            <a:gsLst>
              <a:gs pos="0">
                <a:srgbClr val="BA2541">
                  <a:shade val="30000"/>
                  <a:satMod val="115000"/>
                </a:srgbClr>
              </a:gs>
              <a:gs pos="8000">
                <a:srgbClr val="BA2541">
                  <a:shade val="67500"/>
                  <a:satMod val="115000"/>
                </a:srgbClr>
              </a:gs>
              <a:gs pos="45000">
                <a:schemeClr val="bg1">
                  <a:alpha val="28000"/>
                </a:schemeClr>
              </a:gs>
              <a:gs pos="100000">
                <a:schemeClr val="bg1"/>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2" name="Titre 1">
            <a:extLst>
              <a:ext uri="{FF2B5EF4-FFF2-40B4-BE49-F238E27FC236}">
                <a16:creationId xmlns:a16="http://schemas.microsoft.com/office/drawing/2014/main" id="{D6D30291-4F30-6707-4B48-F95D41335647}"/>
              </a:ext>
            </a:extLst>
          </p:cNvPr>
          <p:cNvSpPr>
            <a:spLocks noGrp="1"/>
          </p:cNvSpPr>
          <p:nvPr>
            <p:ph type="title"/>
          </p:nvPr>
        </p:nvSpPr>
        <p:spPr>
          <a:xfrm>
            <a:off x="2975224" y="211012"/>
            <a:ext cx="8079769" cy="1325563"/>
          </a:xfrm>
        </p:spPr>
        <p:txBody>
          <a:bodyPr/>
          <a:lstStyle/>
          <a:p>
            <a:r>
              <a:rPr lang="fr-CA" spc="-300"/>
              <a:t>Principaux résultats</a:t>
            </a:r>
          </a:p>
        </p:txBody>
      </p:sp>
      <p:sp>
        <p:nvSpPr>
          <p:cNvPr id="6" name="Flèche : pentagone 5">
            <a:extLst>
              <a:ext uri="{FF2B5EF4-FFF2-40B4-BE49-F238E27FC236}">
                <a16:creationId xmlns:a16="http://schemas.microsoft.com/office/drawing/2014/main" id="{11A71952-8DA4-528F-06C5-21B2EC3B029D}"/>
              </a:ext>
            </a:extLst>
          </p:cNvPr>
          <p:cNvSpPr/>
          <p:nvPr/>
        </p:nvSpPr>
        <p:spPr>
          <a:xfrm>
            <a:off x="609601" y="2484374"/>
            <a:ext cx="3405660" cy="3641435"/>
          </a:xfrm>
          <a:prstGeom prst="homePlate">
            <a:avLst/>
          </a:prstGeom>
          <a:solidFill>
            <a:srgbClr val="CA758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1"/>
            <a:r>
              <a:rPr lang="fr-CA" sz="3200" spc="-150">
                <a:latin typeface="Congenial" panose="02000503040000020004" pitchFamily="2" charset="0"/>
              </a:rPr>
              <a:t>C’est une action qui porte sur… </a:t>
            </a:r>
          </a:p>
        </p:txBody>
      </p:sp>
      <p:sp>
        <p:nvSpPr>
          <p:cNvPr id="18" name="Espace réservé du contenu 2">
            <a:extLst>
              <a:ext uri="{FF2B5EF4-FFF2-40B4-BE49-F238E27FC236}">
                <a16:creationId xmlns:a16="http://schemas.microsoft.com/office/drawing/2014/main" id="{3AF89021-21C5-1B1E-B309-6CA0B615A57F}"/>
              </a:ext>
            </a:extLst>
          </p:cNvPr>
          <p:cNvSpPr txBox="1">
            <a:spLocks/>
          </p:cNvSpPr>
          <p:nvPr/>
        </p:nvSpPr>
        <p:spPr>
          <a:xfrm>
            <a:off x="713280" y="1530548"/>
            <a:ext cx="9958898" cy="446089"/>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Congenial" panose="02000503040000020004"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Congenial" panose="02000503040000020004"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Congenial" panose="02000503040000020004"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ongenial" panose="02000503040000020004"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ongenial" panose="02000503040000020004"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CA" b="1" spc="-150">
                <a:latin typeface="Congenial"/>
              </a:rPr>
              <a:t>Répertoriage et classement des actions</a:t>
            </a:r>
            <a:endParaRPr lang="fr-CA" b="1" spc="-150"/>
          </a:p>
        </p:txBody>
      </p:sp>
      <p:sp>
        <p:nvSpPr>
          <p:cNvPr id="19" name="Rectangle : coins arrondis 18">
            <a:extLst>
              <a:ext uri="{FF2B5EF4-FFF2-40B4-BE49-F238E27FC236}">
                <a16:creationId xmlns:a16="http://schemas.microsoft.com/office/drawing/2014/main" id="{366F3165-10DC-B064-5B56-FEF99067B2CC}"/>
              </a:ext>
            </a:extLst>
          </p:cNvPr>
          <p:cNvSpPr/>
          <p:nvPr/>
        </p:nvSpPr>
        <p:spPr>
          <a:xfrm>
            <a:off x="4652211" y="2213811"/>
            <a:ext cx="6769768" cy="446089"/>
          </a:xfrm>
          <a:prstGeom prst="roundRect">
            <a:avLst/>
          </a:prstGeom>
          <a:solidFill>
            <a:srgbClr val="CA758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CA" b="1">
                <a:latin typeface="Congenial" panose="02000503040000020004" pitchFamily="2" charset="0"/>
              </a:rPr>
              <a:t>la cueillette et du réinvestissement des informations</a:t>
            </a:r>
            <a:endParaRPr lang="fr-CA">
              <a:latin typeface="Congenial" panose="02000503040000020004" pitchFamily="2" charset="0"/>
            </a:endParaRPr>
          </a:p>
        </p:txBody>
      </p:sp>
      <p:sp>
        <p:nvSpPr>
          <p:cNvPr id="20" name="Rectangle : coins arrondis 19">
            <a:extLst>
              <a:ext uri="{FF2B5EF4-FFF2-40B4-BE49-F238E27FC236}">
                <a16:creationId xmlns:a16="http://schemas.microsoft.com/office/drawing/2014/main" id="{8135853E-51A4-B031-2306-5DF985432213}"/>
              </a:ext>
            </a:extLst>
          </p:cNvPr>
          <p:cNvSpPr/>
          <p:nvPr/>
        </p:nvSpPr>
        <p:spPr>
          <a:xfrm>
            <a:off x="4652211" y="2706113"/>
            <a:ext cx="6769768" cy="446089"/>
          </a:xfrm>
          <a:prstGeom prst="roundRect">
            <a:avLst/>
          </a:prstGeom>
          <a:solidFill>
            <a:srgbClr val="B43B5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CA" b="1">
                <a:latin typeface="Congenial" panose="02000503040000020004" pitchFamily="2" charset="0"/>
              </a:rPr>
              <a:t>les démarches structurées et l’organisation</a:t>
            </a:r>
            <a:endParaRPr lang="fr-CA">
              <a:latin typeface="Congenial" panose="02000503040000020004" pitchFamily="2" charset="0"/>
            </a:endParaRPr>
          </a:p>
        </p:txBody>
      </p:sp>
      <p:sp>
        <p:nvSpPr>
          <p:cNvPr id="21" name="Rectangle : coins arrondis 20">
            <a:extLst>
              <a:ext uri="{FF2B5EF4-FFF2-40B4-BE49-F238E27FC236}">
                <a16:creationId xmlns:a16="http://schemas.microsoft.com/office/drawing/2014/main" id="{62910B0F-89BB-7ED1-DCD2-B5A46F43E4CD}"/>
              </a:ext>
            </a:extLst>
          </p:cNvPr>
          <p:cNvSpPr/>
          <p:nvPr/>
        </p:nvSpPr>
        <p:spPr>
          <a:xfrm>
            <a:off x="4652211" y="3198415"/>
            <a:ext cx="6769768" cy="446089"/>
          </a:xfrm>
          <a:prstGeom prst="roundRect">
            <a:avLst/>
          </a:prstGeom>
          <a:solidFill>
            <a:srgbClr val="800D2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CA" b="1">
                <a:latin typeface="Congenial" panose="02000503040000020004" pitchFamily="2" charset="0"/>
              </a:rPr>
              <a:t>l’initiative et l’influence</a:t>
            </a:r>
            <a:endParaRPr lang="fr-CA">
              <a:latin typeface="Congenial" panose="02000503040000020004" pitchFamily="2" charset="0"/>
            </a:endParaRPr>
          </a:p>
        </p:txBody>
      </p:sp>
      <p:sp>
        <p:nvSpPr>
          <p:cNvPr id="22" name="Rectangle : coins arrondis 21">
            <a:extLst>
              <a:ext uri="{FF2B5EF4-FFF2-40B4-BE49-F238E27FC236}">
                <a16:creationId xmlns:a16="http://schemas.microsoft.com/office/drawing/2014/main" id="{3046427B-E7B1-5179-EA79-0B21FF6B956F}"/>
              </a:ext>
            </a:extLst>
          </p:cNvPr>
          <p:cNvSpPr/>
          <p:nvPr/>
        </p:nvSpPr>
        <p:spPr>
          <a:xfrm>
            <a:off x="4652211" y="3690717"/>
            <a:ext cx="6769768" cy="446089"/>
          </a:xfrm>
          <a:prstGeom prst="roundRect">
            <a:avLst/>
          </a:prstGeom>
          <a:solidFill>
            <a:srgbClr val="CA758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CA" b="1">
                <a:latin typeface="Congenial" panose="02000503040000020004" pitchFamily="2" charset="0"/>
              </a:rPr>
              <a:t>l’autonomie et la responsabilisation</a:t>
            </a:r>
            <a:endParaRPr lang="fr-CA">
              <a:latin typeface="Congenial" panose="02000503040000020004" pitchFamily="2" charset="0"/>
            </a:endParaRPr>
          </a:p>
        </p:txBody>
      </p:sp>
      <p:sp>
        <p:nvSpPr>
          <p:cNvPr id="23" name="Rectangle : coins arrondis 22">
            <a:extLst>
              <a:ext uri="{FF2B5EF4-FFF2-40B4-BE49-F238E27FC236}">
                <a16:creationId xmlns:a16="http://schemas.microsoft.com/office/drawing/2014/main" id="{F3FCD45B-D88C-0F8B-4DE2-A3CF0A89453D}"/>
              </a:ext>
            </a:extLst>
          </p:cNvPr>
          <p:cNvSpPr/>
          <p:nvPr/>
        </p:nvSpPr>
        <p:spPr>
          <a:xfrm>
            <a:off x="4652211" y="4180867"/>
            <a:ext cx="6769768" cy="446089"/>
          </a:xfrm>
          <a:prstGeom prst="roundRect">
            <a:avLst/>
          </a:prstGeom>
          <a:solidFill>
            <a:srgbClr val="B43B5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CA" b="1">
                <a:latin typeface="Congenial" panose="02000503040000020004" pitchFamily="2" charset="0"/>
              </a:rPr>
              <a:t>la réflexivité et le développement professionnel</a:t>
            </a:r>
            <a:endParaRPr lang="fr-CA">
              <a:latin typeface="Congenial" panose="02000503040000020004" pitchFamily="2" charset="0"/>
            </a:endParaRPr>
          </a:p>
        </p:txBody>
      </p:sp>
      <p:sp>
        <p:nvSpPr>
          <p:cNvPr id="24" name="Rectangle : coins arrondis 23">
            <a:extLst>
              <a:ext uri="{FF2B5EF4-FFF2-40B4-BE49-F238E27FC236}">
                <a16:creationId xmlns:a16="http://schemas.microsoft.com/office/drawing/2014/main" id="{01917767-E368-3634-18B7-00C47979CE64}"/>
              </a:ext>
            </a:extLst>
          </p:cNvPr>
          <p:cNvSpPr/>
          <p:nvPr/>
        </p:nvSpPr>
        <p:spPr>
          <a:xfrm>
            <a:off x="4652211" y="4673169"/>
            <a:ext cx="6769768" cy="446089"/>
          </a:xfrm>
          <a:prstGeom prst="roundRect">
            <a:avLst/>
          </a:prstGeom>
          <a:solidFill>
            <a:srgbClr val="800D2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CA" b="1">
                <a:latin typeface="Congenial" panose="02000503040000020004" pitchFamily="2" charset="0"/>
              </a:rPr>
              <a:t>la flexibilité et la résilience</a:t>
            </a:r>
            <a:endParaRPr lang="fr-CA">
              <a:latin typeface="Congenial" panose="02000503040000020004" pitchFamily="2" charset="0"/>
            </a:endParaRPr>
          </a:p>
        </p:txBody>
      </p:sp>
      <p:sp>
        <p:nvSpPr>
          <p:cNvPr id="25" name="Rectangle : coins arrondis 24">
            <a:extLst>
              <a:ext uri="{FF2B5EF4-FFF2-40B4-BE49-F238E27FC236}">
                <a16:creationId xmlns:a16="http://schemas.microsoft.com/office/drawing/2014/main" id="{4B246273-FA87-5FF5-5ED0-E197F9C62617}"/>
              </a:ext>
            </a:extLst>
          </p:cNvPr>
          <p:cNvSpPr/>
          <p:nvPr/>
        </p:nvSpPr>
        <p:spPr>
          <a:xfrm>
            <a:off x="4652211" y="5165471"/>
            <a:ext cx="6769768" cy="446089"/>
          </a:xfrm>
          <a:prstGeom prst="roundRect">
            <a:avLst/>
          </a:prstGeom>
          <a:solidFill>
            <a:srgbClr val="CA758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CA" b="1">
                <a:latin typeface="Congenial" panose="02000503040000020004" pitchFamily="2" charset="0"/>
              </a:rPr>
              <a:t>la compréhension et la maitrise technologiques</a:t>
            </a:r>
            <a:endParaRPr lang="fr-CA">
              <a:latin typeface="Congenial" panose="02000503040000020004" pitchFamily="2" charset="0"/>
            </a:endParaRPr>
          </a:p>
        </p:txBody>
      </p:sp>
      <p:sp>
        <p:nvSpPr>
          <p:cNvPr id="26" name="Rectangle : coins arrondis 25">
            <a:extLst>
              <a:ext uri="{FF2B5EF4-FFF2-40B4-BE49-F238E27FC236}">
                <a16:creationId xmlns:a16="http://schemas.microsoft.com/office/drawing/2014/main" id="{3FACA051-7F2F-0371-900A-3173928DF5E2}"/>
              </a:ext>
            </a:extLst>
          </p:cNvPr>
          <p:cNvSpPr/>
          <p:nvPr/>
        </p:nvSpPr>
        <p:spPr>
          <a:xfrm>
            <a:off x="4652211" y="5657773"/>
            <a:ext cx="6769768" cy="446089"/>
          </a:xfrm>
          <a:prstGeom prst="roundRect">
            <a:avLst/>
          </a:prstGeom>
          <a:solidFill>
            <a:srgbClr val="B43B5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CA" b="1">
                <a:latin typeface="Congenial" panose="02000503040000020004" pitchFamily="2" charset="0"/>
              </a:rPr>
              <a:t>la pédagogie et l’enseignement</a:t>
            </a:r>
            <a:endParaRPr lang="fr-CA">
              <a:latin typeface="Congenial" panose="02000503040000020004" pitchFamily="2" charset="0"/>
            </a:endParaRPr>
          </a:p>
        </p:txBody>
      </p:sp>
      <p:sp>
        <p:nvSpPr>
          <p:cNvPr id="27" name="Rectangle : coins arrondis 26">
            <a:extLst>
              <a:ext uri="{FF2B5EF4-FFF2-40B4-BE49-F238E27FC236}">
                <a16:creationId xmlns:a16="http://schemas.microsoft.com/office/drawing/2014/main" id="{79B1D065-9B83-37A9-492A-2CBE4BC8BCA8}"/>
              </a:ext>
            </a:extLst>
          </p:cNvPr>
          <p:cNvSpPr/>
          <p:nvPr/>
        </p:nvSpPr>
        <p:spPr>
          <a:xfrm>
            <a:off x="4652211" y="6150075"/>
            <a:ext cx="6769768" cy="446089"/>
          </a:xfrm>
          <a:prstGeom prst="roundRect">
            <a:avLst/>
          </a:prstGeom>
          <a:solidFill>
            <a:srgbClr val="800D2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CA" b="1">
                <a:latin typeface="Congenial" panose="02000503040000020004" pitchFamily="2" charset="0"/>
              </a:rPr>
              <a:t>la relation et la communication</a:t>
            </a:r>
            <a:endParaRPr lang="fr-CA">
              <a:latin typeface="Congenial" panose="02000503040000020004" pitchFamily="2" charset="0"/>
            </a:endParaRPr>
          </a:p>
        </p:txBody>
      </p:sp>
    </p:spTree>
    <p:extLst>
      <p:ext uri="{BB962C8B-B14F-4D97-AF65-F5344CB8AC3E}">
        <p14:creationId xmlns:p14="http://schemas.microsoft.com/office/powerpoint/2010/main" val="264178414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D5D5B6-C10C-C850-FF19-04677EA99F84}"/>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E7901F25-3538-37B7-A759-83529DDB81DB}"/>
              </a:ext>
            </a:extLst>
          </p:cNvPr>
          <p:cNvSpPr/>
          <p:nvPr/>
        </p:nvSpPr>
        <p:spPr>
          <a:xfrm rot="10800000">
            <a:off x="-11026" y="-42863"/>
            <a:ext cx="12192000" cy="6943725"/>
          </a:xfrm>
          <a:prstGeom prst="rect">
            <a:avLst/>
          </a:prstGeom>
          <a:gradFill flip="none" rotWithShape="1">
            <a:gsLst>
              <a:gs pos="0">
                <a:srgbClr val="BA2541">
                  <a:shade val="30000"/>
                  <a:satMod val="115000"/>
                </a:srgbClr>
              </a:gs>
              <a:gs pos="8000">
                <a:srgbClr val="BA2541">
                  <a:shade val="67500"/>
                  <a:satMod val="115000"/>
                </a:srgbClr>
              </a:gs>
              <a:gs pos="45000">
                <a:schemeClr val="bg1">
                  <a:alpha val="28000"/>
                </a:schemeClr>
              </a:gs>
              <a:gs pos="100000">
                <a:schemeClr val="bg1"/>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8" name="Titre 1">
            <a:extLst>
              <a:ext uri="{FF2B5EF4-FFF2-40B4-BE49-F238E27FC236}">
                <a16:creationId xmlns:a16="http://schemas.microsoft.com/office/drawing/2014/main" id="{74859B4A-AAFD-56FD-7449-B9DD60DC7EA0}"/>
              </a:ext>
            </a:extLst>
          </p:cNvPr>
          <p:cNvSpPr txBox="1">
            <a:spLocks/>
          </p:cNvSpPr>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Congenial" panose="02000503040000020004" pitchFamily="2" charset="0"/>
                <a:ea typeface="+mj-ea"/>
                <a:cs typeface="+mj-cs"/>
              </a:defRPr>
            </a:lvl1pPr>
          </a:lstStyle>
          <a:p>
            <a:r>
              <a:rPr lang="fr-CA" spc="-300"/>
              <a:t>Principaux résultats</a:t>
            </a:r>
          </a:p>
        </p:txBody>
      </p:sp>
      <p:sp>
        <p:nvSpPr>
          <p:cNvPr id="9" name="Espace réservé du contenu 2">
            <a:extLst>
              <a:ext uri="{FF2B5EF4-FFF2-40B4-BE49-F238E27FC236}">
                <a16:creationId xmlns:a16="http://schemas.microsoft.com/office/drawing/2014/main" id="{6BA1AC97-BDCD-B208-2DA7-3A1EC4A3EA09}"/>
              </a:ext>
            </a:extLst>
          </p:cNvPr>
          <p:cNvSpPr txBox="1">
            <a:spLocks/>
          </p:cNvSpPr>
          <p:nvPr/>
        </p:nvSpPr>
        <p:spPr>
          <a:xfrm>
            <a:off x="980414" y="1527408"/>
            <a:ext cx="11200560" cy="55797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Congenial" panose="02000503040000020004"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Congenial" panose="02000503040000020004"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Congenial" panose="02000503040000020004"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ongenial" panose="02000503040000020004"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ongenial" panose="02000503040000020004"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CA" b="1" spc="-150"/>
              <a:t>Identification de 51 compétences spécifiques regroupées en 9 catégories</a:t>
            </a:r>
          </a:p>
          <a:p>
            <a:endParaRPr lang="fr-CA"/>
          </a:p>
        </p:txBody>
      </p:sp>
      <p:pic>
        <p:nvPicPr>
          <p:cNvPr id="3" name="Image 2" descr="Une image contenant capture d’écran, Graphique, cercle, logo&#10;&#10;Le contenu généré par l’IA peut être incorrect.">
            <a:extLst>
              <a:ext uri="{FF2B5EF4-FFF2-40B4-BE49-F238E27FC236}">
                <a16:creationId xmlns:a16="http://schemas.microsoft.com/office/drawing/2014/main" id="{A87762F1-12DE-5501-7B0C-1A51902A3E8F}"/>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424" b="99153" l="424" r="99153">
                        <a14:foregroundMark x1="9746" y1="13983" x2="9746" y2="13983"/>
                        <a14:foregroundMark x1="18220" y1="11441" x2="36017" y2="13136"/>
                        <a14:foregroundMark x1="72881" y1="14831" x2="26271" y2="5932"/>
                        <a14:foregroundMark x1="26271" y1="5932" x2="4661" y2="61441"/>
                        <a14:foregroundMark x1="4661" y1="61441" x2="90254" y2="96186"/>
                        <a14:foregroundMark x1="90254" y1="96186" x2="96610" y2="54237"/>
                        <a14:foregroundMark x1="96610" y1="54237" x2="90678" y2="5932"/>
                        <a14:foregroundMark x1="90678" y1="5932" x2="18220" y2="424"/>
                        <a14:foregroundMark x1="16525" y1="5508" x2="5508" y2="46610"/>
                        <a14:foregroundMark x1="5508" y1="46610" x2="13983" y2="60593"/>
                        <a14:foregroundMark x1="6356" y1="8051" x2="2966" y2="87288"/>
                        <a14:foregroundMark x1="424" y1="85593" x2="10593" y2="99153"/>
                        <a14:foregroundMark x1="8051" y1="96610" x2="58898" y2="88983"/>
                        <a14:foregroundMark x1="58898" y1="88983" x2="92373" y2="93220"/>
                        <a14:foregroundMark x1="14831" y1="96610" x2="79661" y2="96186"/>
                        <a14:foregroundMark x1="79661" y1="96186" x2="99153" y2="58051"/>
                        <a14:foregroundMark x1="99153" y1="58051" x2="91949" y2="9322"/>
                        <a14:foregroundMark x1="91949" y1="9322" x2="89831" y2="7203"/>
                        <a14:foregroundMark x1="73729" y1="41949" x2="77119" y2="17373"/>
                        <a14:foregroundMark x1="73729" y1="64831" x2="67797" y2="54661"/>
                        <a14:foregroundMark x1="82203" y1="61441" x2="67797" y2="47881"/>
                        <a14:foregroundMark x1="44492" y1="51271" x2="49576" y2="53814"/>
                        <a14:foregroundMark x1="46186" y1="64831" x2="47881" y2="69915"/>
                        <a14:foregroundMark x1="57203" y1="69068" x2="87288" y2="39407"/>
                        <a14:foregroundMark x1="87288" y1="39407" x2="67797" y2="77119"/>
                        <a14:foregroundMark x1="67797" y1="77119" x2="48729" y2="55508"/>
                        <a14:backgroundMark x1="2119" y1="424" x2="2119" y2="424"/>
                      </a14:backgroundRemoval>
                    </a14:imgEffect>
                  </a14:imgLayer>
                </a14:imgProps>
              </a:ext>
              <a:ext uri="{28A0092B-C50C-407E-A947-70E740481C1C}">
                <a14:useLocalDpi xmlns:a14="http://schemas.microsoft.com/office/drawing/2010/main" val="0"/>
              </a:ext>
            </a:extLst>
          </a:blip>
          <a:stretch>
            <a:fillRect/>
          </a:stretch>
        </p:blipFill>
        <p:spPr>
          <a:xfrm>
            <a:off x="8306457" y="3663413"/>
            <a:ext cx="1129530" cy="1129530"/>
          </a:xfrm>
          <a:prstGeom prst="rect">
            <a:avLst/>
          </a:prstGeom>
        </p:spPr>
      </p:pic>
      <p:pic>
        <p:nvPicPr>
          <p:cNvPr id="10" name="Image 9" descr="Une image contenant symbole, logo, Police, capture d’écran&#10;&#10;Le contenu généré par l’IA peut être incorrect.">
            <a:extLst>
              <a:ext uri="{FF2B5EF4-FFF2-40B4-BE49-F238E27FC236}">
                <a16:creationId xmlns:a16="http://schemas.microsoft.com/office/drawing/2014/main" id="{88025538-22B5-7EEF-CB14-AD5243D29075}"/>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3306" b="97934" l="418" r="98745">
                        <a14:foregroundMark x1="11715" y1="7438" x2="9205" y2="50413"/>
                        <a14:foregroundMark x1="9205" y1="50413" x2="43096" y2="98347"/>
                        <a14:foregroundMark x1="43096" y1="98347" x2="89540" y2="86777"/>
                        <a14:foregroundMark x1="89540" y1="86777" x2="94561" y2="34298"/>
                        <a14:foregroundMark x1="94561" y1="34298" x2="52720" y2="4132"/>
                        <a14:foregroundMark x1="52720" y1="4132" x2="9205" y2="6612"/>
                        <a14:foregroundMark x1="9205" y1="6612" x2="5858" y2="11570"/>
                        <a14:foregroundMark x1="8368" y1="7438" x2="2929" y2="56612"/>
                        <a14:foregroundMark x1="9205" y1="1240" x2="67364" y2="2893"/>
                        <a14:foregroundMark x1="67364" y1="2893" x2="96234" y2="39256"/>
                        <a14:foregroundMark x1="96234" y1="39256" x2="92469" y2="94215"/>
                        <a14:foregroundMark x1="92469" y1="94215" x2="4184" y2="88843"/>
                        <a14:foregroundMark x1="4184" y1="88843" x2="52720" y2="64463"/>
                        <a14:foregroundMark x1="52720" y1="64463" x2="87029" y2="26033"/>
                        <a14:foregroundMark x1="87029" y1="26033" x2="79079" y2="7438"/>
                        <a14:foregroundMark x1="9205" y1="95041" x2="62343" y2="91736"/>
                        <a14:foregroundMark x1="62343" y1="91736" x2="84100" y2="94215"/>
                        <a14:foregroundMark x1="81590" y1="98347" x2="11715" y2="96694"/>
                        <a14:foregroundMark x1="60669" y1="46281" x2="46025" y2="54132"/>
                        <a14:foregroundMark x1="57322" y1="50000" x2="43515" y2="21074"/>
                        <a14:foregroundMark x1="88285" y1="39669" x2="33054" y2="50000"/>
                        <a14:foregroundMark x1="33054" y1="50000" x2="74895" y2="30165"/>
                        <a14:foregroundMark x1="74895" y1="30165" x2="85774" y2="47934"/>
                        <a14:foregroundMark x1="5858" y1="5372" x2="67782" y2="4545"/>
                        <a14:foregroundMark x1="67782" y1="4545" x2="96234" y2="48760"/>
                        <a14:foregroundMark x1="96234" y1="48760" x2="97071" y2="94215"/>
                        <a14:foregroundMark x1="97071" y1="94215" x2="97071" y2="94215"/>
                        <a14:foregroundMark x1="5858" y1="4545" x2="66109" y2="9917"/>
                        <a14:foregroundMark x1="66109" y1="9917" x2="98745" y2="27686"/>
                        <a14:foregroundMark x1="34310" y1="13223" x2="32218" y2="57025"/>
                        <a14:foregroundMark x1="32218" y1="57025" x2="35983" y2="11157"/>
                        <a14:foregroundMark x1="35983" y1="11157" x2="27197" y2="9091"/>
                        <a14:foregroundMark x1="35146" y1="38017" x2="42678" y2="39669"/>
                        <a14:foregroundMark x1="50628" y1="37190" x2="33054" y2="38017"/>
                        <a14:foregroundMark x1="51464" y1="30992" x2="51464" y2="25207"/>
                        <a14:foregroundMark x1="52301" y1="29339" x2="63598" y2="29339"/>
                        <a14:foregroundMark x1="63598" y1="29339" x2="55649" y2="30165"/>
                        <a14:foregroundMark x1="49791" y1="27686" x2="65272" y2="23554"/>
                        <a14:foregroundMark x1="60669" y1="38843" x2="76151" y2="37190"/>
                        <a14:foregroundMark x1="65272" y1="76033" x2="62343" y2="66116"/>
                        <a14:foregroundMark x1="66109" y1="52479" x2="62343" y2="54959"/>
                        <a14:foregroundMark x1="46025" y1="54132" x2="79079" y2="50000"/>
                        <a14:foregroundMark x1="61506" y1="50000" x2="61506" y2="74380"/>
                        <a14:foregroundMark x1="60669" y1="71901" x2="47699" y2="70248"/>
                        <a14:foregroundMark x1="49791" y1="68595" x2="53138" y2="51653"/>
                        <a14:foregroundMark x1="63598" y1="54959" x2="64435" y2="69421"/>
                        <a14:foregroundMark x1="49791" y1="64463" x2="49791" y2="66116"/>
                        <a14:foregroundMark x1="50628" y1="66116" x2="35146" y2="65289"/>
                        <a14:foregroundMark x1="30544" y1="59917" x2="17573" y2="58264"/>
                        <a14:foregroundMark x1="20502" y1="57438" x2="23013" y2="41322"/>
                        <a14:foregroundMark x1="96234" y1="7438" x2="79079" y2="7438"/>
                        <a14:foregroundMark x1="89958" y1="3719" x2="66946" y2="3719"/>
                        <a14:foregroundMark x1="30544" y1="6612" x2="16736" y2="49174"/>
                        <a14:foregroundMark x1="16736" y1="49174" x2="28033" y2="11570"/>
                        <a14:foregroundMark x1="418" y1="58264" x2="1255" y2="57438"/>
                        <a14:backgroundMark x1="97908" y1="2066" x2="97908" y2="2066"/>
                      </a14:backgroundRemoval>
                    </a14:imgEffect>
                  </a14:imgLayer>
                </a14:imgProps>
              </a:ext>
              <a:ext uri="{28A0092B-C50C-407E-A947-70E740481C1C}">
                <a14:useLocalDpi xmlns:a14="http://schemas.microsoft.com/office/drawing/2010/main" val="0"/>
              </a:ext>
            </a:extLst>
          </a:blip>
          <a:stretch>
            <a:fillRect/>
          </a:stretch>
        </p:blipFill>
        <p:spPr>
          <a:xfrm>
            <a:off x="4562038" y="2391981"/>
            <a:ext cx="1105311" cy="1119185"/>
          </a:xfrm>
          <a:prstGeom prst="rect">
            <a:avLst/>
          </a:prstGeom>
        </p:spPr>
      </p:pic>
      <p:pic>
        <p:nvPicPr>
          <p:cNvPr id="12" name="Image 11" descr="Une image contenant symbole, rouge, capture d’écran, Carmin&#10;&#10;Le contenu généré par l’IA peut être incorrect.">
            <a:extLst>
              <a:ext uri="{FF2B5EF4-FFF2-40B4-BE49-F238E27FC236}">
                <a16:creationId xmlns:a16="http://schemas.microsoft.com/office/drawing/2014/main" id="{A717C04D-3146-7D23-8360-3B3FAD587CDD}"/>
              </a:ext>
            </a:extLst>
          </p:cNvPr>
          <p:cNvPicPr>
            <a:picLocks noChangeAspect="1"/>
          </p:cNvPicPr>
          <p:nvPr/>
        </p:nvPicPr>
        <p:blipFill>
          <a:blip r:embed="rId7">
            <a:extLst>
              <a:ext uri="{BEBA8EAE-BF5A-486C-A8C5-ECC9F3942E4B}">
                <a14:imgProps xmlns:a14="http://schemas.microsoft.com/office/drawing/2010/main">
                  <a14:imgLayer r:embed="rId8">
                    <a14:imgEffect>
                      <a14:backgroundRemoval t="2917" b="97917" l="2058" r="97119">
                        <a14:foregroundMark x1="11934" y1="24583" x2="57202" y2="4167"/>
                        <a14:foregroundMark x1="57202" y1="4167" x2="10700" y2="26667"/>
                        <a14:foregroundMark x1="10700" y1="26667" x2="10288" y2="24583"/>
                        <a14:foregroundMark x1="6996" y1="6667" x2="2058" y2="94167"/>
                        <a14:foregroundMark x1="2058" y1="94167" x2="22634" y2="44167"/>
                        <a14:foregroundMark x1="22634" y1="44167" x2="6996" y2="11667"/>
                        <a14:foregroundMark x1="2881" y1="8333" x2="2058" y2="91667"/>
                        <a14:foregroundMark x1="6173" y1="95000" x2="57202" y2="96667"/>
                        <a14:foregroundMark x1="57202" y1="96667" x2="94239" y2="75833"/>
                        <a14:foregroundMark x1="94239" y1="75833" x2="95062" y2="22083"/>
                        <a14:foregroundMark x1="95062" y1="22083" x2="20576" y2="80417"/>
                        <a14:foregroundMark x1="20576" y1="80417" x2="11934" y2="90000"/>
                        <a14:foregroundMark x1="12757" y1="96667" x2="73663" y2="94167"/>
                        <a14:foregroundMark x1="73663" y1="94167" x2="95062" y2="35000"/>
                        <a14:foregroundMark x1="95062" y1="35000" x2="57202" y2="2083"/>
                        <a14:foregroundMark x1="57202" y1="2083" x2="35802" y2="68750"/>
                        <a14:foregroundMark x1="35802" y1="68750" x2="11111" y2="98333"/>
                        <a14:foregroundMark x1="20576" y1="91667" x2="78601" y2="84167"/>
                        <a14:foregroundMark x1="19753" y1="79583" x2="80247" y2="73750"/>
                        <a14:foregroundMark x1="35391" y1="73750" x2="77778" y2="67083"/>
                        <a14:foregroundMark x1="77778" y1="67083" x2="79424" y2="67083"/>
                        <a14:foregroundMark x1="48971" y1="63750" x2="93416" y2="55833"/>
                        <a14:foregroundMark x1="59259" y1="50000" x2="95062" y2="39583"/>
                        <a14:foregroundMark x1="49794" y1="41250" x2="82716" y2="35417"/>
                        <a14:foregroundMark x1="54733" y1="37083" x2="74074" y2="35417"/>
                        <a14:foregroundMark x1="56379" y1="30417" x2="75720" y2="27083"/>
                        <a14:foregroundMark x1="53086" y1="20833" x2="78601" y2="18333"/>
                        <a14:foregroundMark x1="57613" y1="3333" x2="92593" y2="35417"/>
                        <a14:foregroundMark x1="91770" y1="22917" x2="60905" y2="7500"/>
                        <a14:foregroundMark x1="62551" y1="7500" x2="93416" y2="20833"/>
                        <a14:foregroundMark x1="87654" y1="17500" x2="97119" y2="20833"/>
                        <a14:foregroundMark x1="67490" y1="40417" x2="25103" y2="44167"/>
                        <a14:foregroundMark x1="25103" y1="44167" x2="69547" y2="44583"/>
                        <a14:foregroundMark x1="69547" y1="44583" x2="69136" y2="58333"/>
                        <a14:foregroundMark x1="76955" y1="50000" x2="38272" y2="55833"/>
                        <a14:foregroundMark x1="40741" y1="47500" x2="43210" y2="52500"/>
                        <a14:foregroundMark x1="39918" y1="49167" x2="23868" y2="48333"/>
                        <a14:foregroundMark x1="40741" y1="52500" x2="21399" y2="52500"/>
                      </a14:backgroundRemoval>
                    </a14:imgEffect>
                  </a14:imgLayer>
                </a14:imgProps>
              </a:ext>
              <a:ext uri="{28A0092B-C50C-407E-A947-70E740481C1C}">
                <a14:useLocalDpi xmlns:a14="http://schemas.microsoft.com/office/drawing/2010/main" val="0"/>
              </a:ext>
            </a:extLst>
          </a:blip>
          <a:stretch>
            <a:fillRect/>
          </a:stretch>
        </p:blipFill>
        <p:spPr>
          <a:xfrm>
            <a:off x="8302813" y="2403043"/>
            <a:ext cx="1133174" cy="1119185"/>
          </a:xfrm>
          <a:prstGeom prst="rect">
            <a:avLst/>
          </a:prstGeom>
        </p:spPr>
      </p:pic>
      <p:pic>
        <p:nvPicPr>
          <p:cNvPr id="14" name="Image 13" descr="Une image contenant capture d’écran, conception, Rectangle&#10;&#10;Le contenu généré par l’IA peut être incorrect.">
            <a:extLst>
              <a:ext uri="{FF2B5EF4-FFF2-40B4-BE49-F238E27FC236}">
                <a16:creationId xmlns:a16="http://schemas.microsoft.com/office/drawing/2014/main" id="{911B5B83-BD50-AECC-0315-3A7ED905FAA8}"/>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38200" y="4994670"/>
            <a:ext cx="1129530" cy="1129530"/>
          </a:xfrm>
          <a:prstGeom prst="rect">
            <a:avLst/>
          </a:prstGeom>
        </p:spPr>
      </p:pic>
      <p:pic>
        <p:nvPicPr>
          <p:cNvPr id="16" name="Image 15" descr="Une image contenant symbole, conception&#10;&#10;Le contenu généré par l’IA peut être incorrect.">
            <a:extLst>
              <a:ext uri="{FF2B5EF4-FFF2-40B4-BE49-F238E27FC236}">
                <a16:creationId xmlns:a16="http://schemas.microsoft.com/office/drawing/2014/main" id="{CA647211-FA69-DC77-28AF-1543E421C2F0}"/>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568920" y="3657166"/>
            <a:ext cx="1139063" cy="1129530"/>
          </a:xfrm>
          <a:prstGeom prst="rect">
            <a:avLst/>
          </a:prstGeom>
        </p:spPr>
      </p:pic>
      <p:pic>
        <p:nvPicPr>
          <p:cNvPr id="18" name="Image 17" descr="Une image contenant symbole, Graphique, Police, logo&#10;&#10;Le contenu généré par l’IA peut être incorrect.">
            <a:extLst>
              <a:ext uri="{FF2B5EF4-FFF2-40B4-BE49-F238E27FC236}">
                <a16:creationId xmlns:a16="http://schemas.microsoft.com/office/drawing/2014/main" id="{261ABA68-BBA9-0677-6FE9-02F94E4EF925}"/>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562038" y="4991809"/>
            <a:ext cx="1137995" cy="1119185"/>
          </a:xfrm>
          <a:prstGeom prst="rect">
            <a:avLst/>
          </a:prstGeom>
        </p:spPr>
      </p:pic>
      <p:pic>
        <p:nvPicPr>
          <p:cNvPr id="20" name="Image 19" descr="Une image contenant symbole, capture d’écran, logo, Police&#10;&#10;Le contenu généré par l’IA peut être incorrect.">
            <a:extLst>
              <a:ext uri="{FF2B5EF4-FFF2-40B4-BE49-F238E27FC236}">
                <a16:creationId xmlns:a16="http://schemas.microsoft.com/office/drawing/2014/main" id="{AC7A7AD7-737A-AF88-8D37-163B5975F6EA}"/>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8319255" y="4981562"/>
            <a:ext cx="1104915" cy="1104915"/>
          </a:xfrm>
          <a:prstGeom prst="rect">
            <a:avLst/>
          </a:prstGeom>
        </p:spPr>
      </p:pic>
      <p:pic>
        <p:nvPicPr>
          <p:cNvPr id="24" name="Image 23" descr="Une image contenant symbole, conception&#10;&#10;Le contenu généré par l’IA peut être incorrect.">
            <a:extLst>
              <a:ext uri="{FF2B5EF4-FFF2-40B4-BE49-F238E27FC236}">
                <a16:creationId xmlns:a16="http://schemas.microsoft.com/office/drawing/2014/main" id="{B5D02E9C-1BEF-C5B6-1946-4A452995106A}"/>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867439" y="3686405"/>
            <a:ext cx="1100291" cy="1100291"/>
          </a:xfrm>
          <a:prstGeom prst="rect">
            <a:avLst/>
          </a:prstGeom>
        </p:spPr>
      </p:pic>
      <p:sp>
        <p:nvSpPr>
          <p:cNvPr id="25" name="Espace réservé du contenu 2">
            <a:extLst>
              <a:ext uri="{FF2B5EF4-FFF2-40B4-BE49-F238E27FC236}">
                <a16:creationId xmlns:a16="http://schemas.microsoft.com/office/drawing/2014/main" id="{CB100086-3A62-0AE8-B7AB-534C1E603877}"/>
              </a:ext>
            </a:extLst>
          </p:cNvPr>
          <p:cNvSpPr txBox="1">
            <a:spLocks/>
          </p:cNvSpPr>
          <p:nvPr/>
        </p:nvSpPr>
        <p:spPr>
          <a:xfrm>
            <a:off x="2021207" y="4011612"/>
            <a:ext cx="2769742" cy="557979"/>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Congenial" panose="02000503040000020004"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Congenial" panose="02000503040000020004"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Congenial" panose="02000503040000020004"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ongenial" panose="02000503040000020004"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ongenial" panose="02000503040000020004"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CA" sz="2400" i="1" spc="-150">
                <a:latin typeface="Congenial"/>
              </a:rPr>
              <a:t>Compétences actualisantes</a:t>
            </a:r>
          </a:p>
        </p:txBody>
      </p:sp>
      <p:sp>
        <p:nvSpPr>
          <p:cNvPr id="27" name="Espace réservé du contenu 2">
            <a:extLst>
              <a:ext uri="{FF2B5EF4-FFF2-40B4-BE49-F238E27FC236}">
                <a16:creationId xmlns:a16="http://schemas.microsoft.com/office/drawing/2014/main" id="{A2E5A8F9-4B6C-9D2F-9D3F-F12B25CB6150}"/>
              </a:ext>
            </a:extLst>
          </p:cNvPr>
          <p:cNvSpPr txBox="1">
            <a:spLocks/>
          </p:cNvSpPr>
          <p:nvPr/>
        </p:nvSpPr>
        <p:spPr>
          <a:xfrm>
            <a:off x="9461873" y="5255029"/>
            <a:ext cx="2769742" cy="557979"/>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Congenial" panose="02000503040000020004"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Congenial" panose="02000503040000020004"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Congenial" panose="02000503040000020004"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ongenial" panose="02000503040000020004"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ongenial" panose="02000503040000020004"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CA" sz="2400" i="1" spc="-150">
                <a:latin typeface="Congenial"/>
              </a:rPr>
              <a:t>Compétences relationnelles</a:t>
            </a:r>
          </a:p>
        </p:txBody>
      </p:sp>
      <p:sp>
        <p:nvSpPr>
          <p:cNvPr id="28" name="Espace réservé du contenu 2">
            <a:extLst>
              <a:ext uri="{FF2B5EF4-FFF2-40B4-BE49-F238E27FC236}">
                <a16:creationId xmlns:a16="http://schemas.microsoft.com/office/drawing/2014/main" id="{35A1D6FB-8102-7FD5-015D-845BF79C6E10}"/>
              </a:ext>
            </a:extLst>
          </p:cNvPr>
          <p:cNvSpPr txBox="1">
            <a:spLocks/>
          </p:cNvSpPr>
          <p:nvPr/>
        </p:nvSpPr>
        <p:spPr>
          <a:xfrm>
            <a:off x="5738805" y="5298064"/>
            <a:ext cx="2769742" cy="557979"/>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Congenial" panose="02000503040000020004"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Congenial" panose="02000503040000020004"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Congenial" panose="02000503040000020004"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ongenial" panose="02000503040000020004"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ongenial" panose="02000503040000020004"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CA" sz="2400" i="1" spc="-150">
                <a:latin typeface="Congenial"/>
              </a:rPr>
              <a:t>Compétences pédagogiques</a:t>
            </a:r>
          </a:p>
        </p:txBody>
      </p:sp>
      <p:sp>
        <p:nvSpPr>
          <p:cNvPr id="29" name="Espace réservé du contenu 2">
            <a:extLst>
              <a:ext uri="{FF2B5EF4-FFF2-40B4-BE49-F238E27FC236}">
                <a16:creationId xmlns:a16="http://schemas.microsoft.com/office/drawing/2014/main" id="{81B3DA04-86F1-BB80-D575-27568A442377}"/>
              </a:ext>
            </a:extLst>
          </p:cNvPr>
          <p:cNvSpPr txBox="1">
            <a:spLocks/>
          </p:cNvSpPr>
          <p:nvPr/>
        </p:nvSpPr>
        <p:spPr>
          <a:xfrm>
            <a:off x="5738805" y="3972038"/>
            <a:ext cx="2769742" cy="557979"/>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Congenial" panose="02000503040000020004"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Congenial" panose="02000503040000020004"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Congenial" panose="02000503040000020004"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ongenial" panose="02000503040000020004"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ongenial" panose="02000503040000020004"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CA" sz="2400" i="1" spc="-150">
                <a:latin typeface="Congenial"/>
              </a:rPr>
              <a:t>Compétences adaptationnelles</a:t>
            </a:r>
          </a:p>
        </p:txBody>
      </p:sp>
      <p:sp>
        <p:nvSpPr>
          <p:cNvPr id="30" name="Espace réservé du contenu 2">
            <a:extLst>
              <a:ext uri="{FF2B5EF4-FFF2-40B4-BE49-F238E27FC236}">
                <a16:creationId xmlns:a16="http://schemas.microsoft.com/office/drawing/2014/main" id="{79A3E41E-F574-24AE-805E-70756C25BC18}"/>
              </a:ext>
            </a:extLst>
          </p:cNvPr>
          <p:cNvSpPr txBox="1">
            <a:spLocks/>
          </p:cNvSpPr>
          <p:nvPr/>
        </p:nvSpPr>
        <p:spPr>
          <a:xfrm>
            <a:off x="1977263" y="5317657"/>
            <a:ext cx="2769742" cy="557979"/>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Congenial" panose="02000503040000020004"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Congenial" panose="02000503040000020004"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Congenial" panose="02000503040000020004"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ongenial" panose="02000503040000020004"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ongenial" panose="02000503040000020004"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CA" sz="2400" i="1" spc="-150">
                <a:latin typeface="Congenial"/>
              </a:rPr>
              <a:t>Compétences numériques</a:t>
            </a:r>
          </a:p>
        </p:txBody>
      </p:sp>
      <p:sp>
        <p:nvSpPr>
          <p:cNvPr id="31" name="Espace réservé du contenu 2">
            <a:extLst>
              <a:ext uri="{FF2B5EF4-FFF2-40B4-BE49-F238E27FC236}">
                <a16:creationId xmlns:a16="http://schemas.microsoft.com/office/drawing/2014/main" id="{42428AF7-D069-8991-648B-D2C503DACD1A}"/>
              </a:ext>
            </a:extLst>
          </p:cNvPr>
          <p:cNvSpPr txBox="1">
            <a:spLocks/>
          </p:cNvSpPr>
          <p:nvPr/>
        </p:nvSpPr>
        <p:spPr>
          <a:xfrm>
            <a:off x="9448785" y="2683645"/>
            <a:ext cx="2769742" cy="557979"/>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Congenial" panose="02000503040000020004"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Congenial" panose="02000503040000020004"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Congenial" panose="02000503040000020004"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ongenial" panose="02000503040000020004"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ongenial" panose="02000503040000020004"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CA" sz="2400" i="1" spc="-150">
                <a:latin typeface="Congenial"/>
              </a:rPr>
              <a:t>Compétences </a:t>
            </a:r>
            <a:r>
              <a:rPr lang="fr-CA" sz="2400" i="1" spc="-150" err="1">
                <a:latin typeface="Congenial"/>
              </a:rPr>
              <a:t>meneuriales</a:t>
            </a:r>
            <a:endParaRPr lang="fr-CA" sz="2400" i="1" spc="-150">
              <a:latin typeface="Congenial"/>
            </a:endParaRPr>
          </a:p>
        </p:txBody>
      </p:sp>
      <p:sp>
        <p:nvSpPr>
          <p:cNvPr id="32" name="Espace réservé du contenu 2">
            <a:extLst>
              <a:ext uri="{FF2B5EF4-FFF2-40B4-BE49-F238E27FC236}">
                <a16:creationId xmlns:a16="http://schemas.microsoft.com/office/drawing/2014/main" id="{7E402716-A559-ABE0-0C5B-DAF71321637B}"/>
              </a:ext>
            </a:extLst>
          </p:cNvPr>
          <p:cNvSpPr txBox="1">
            <a:spLocks/>
          </p:cNvSpPr>
          <p:nvPr/>
        </p:nvSpPr>
        <p:spPr>
          <a:xfrm>
            <a:off x="5691568" y="2663497"/>
            <a:ext cx="2769742" cy="557979"/>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Congenial" panose="02000503040000020004"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Congenial" panose="02000503040000020004"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Congenial" panose="02000503040000020004"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ongenial" panose="02000503040000020004"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ongenial" panose="02000503040000020004"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CA" sz="2400" i="1" spc="-150">
                <a:latin typeface="Congenial"/>
              </a:rPr>
              <a:t>Compétences </a:t>
            </a:r>
            <a:r>
              <a:rPr lang="fr-CA" sz="2400" i="1" spc="-150" err="1">
                <a:latin typeface="Congenial"/>
              </a:rPr>
              <a:t>gestionnelles</a:t>
            </a:r>
            <a:endParaRPr lang="fr-CA" sz="2400" i="1" spc="-150">
              <a:latin typeface="Congenial"/>
            </a:endParaRPr>
          </a:p>
        </p:txBody>
      </p:sp>
      <p:sp>
        <p:nvSpPr>
          <p:cNvPr id="33" name="Espace réservé du contenu 2">
            <a:extLst>
              <a:ext uri="{FF2B5EF4-FFF2-40B4-BE49-F238E27FC236}">
                <a16:creationId xmlns:a16="http://schemas.microsoft.com/office/drawing/2014/main" id="{7C020D2D-0C90-0FCB-DCE1-428C2214B18A}"/>
              </a:ext>
            </a:extLst>
          </p:cNvPr>
          <p:cNvSpPr txBox="1">
            <a:spLocks/>
          </p:cNvSpPr>
          <p:nvPr/>
        </p:nvSpPr>
        <p:spPr>
          <a:xfrm>
            <a:off x="9435987" y="3971088"/>
            <a:ext cx="2769742" cy="557979"/>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Congenial" panose="02000503040000020004"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Congenial" panose="02000503040000020004"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Congenial" panose="02000503040000020004"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ongenial" panose="02000503040000020004"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ongenial" panose="02000503040000020004"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CA" sz="2400" i="1" spc="-150">
                <a:latin typeface="Congenial"/>
              </a:rPr>
              <a:t>Compétences autodirectrices</a:t>
            </a:r>
          </a:p>
        </p:txBody>
      </p:sp>
      <p:pic>
        <p:nvPicPr>
          <p:cNvPr id="4" name="Image 3" descr="Une image contenant Graphique, symbole, logo, capture d’écran&#10;&#10;Le contenu généré par l’IA peut être incorrect.">
            <a:extLst>
              <a:ext uri="{FF2B5EF4-FFF2-40B4-BE49-F238E27FC236}">
                <a16:creationId xmlns:a16="http://schemas.microsoft.com/office/drawing/2014/main" id="{C88A7367-51A0-06A4-4B44-888F2EFAF36D}"/>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838200" y="2410874"/>
            <a:ext cx="1104915" cy="1100292"/>
          </a:xfrm>
          <a:prstGeom prst="rect">
            <a:avLst/>
          </a:prstGeom>
        </p:spPr>
      </p:pic>
      <p:sp>
        <p:nvSpPr>
          <p:cNvPr id="5" name="Espace réservé du contenu 2">
            <a:extLst>
              <a:ext uri="{FF2B5EF4-FFF2-40B4-BE49-F238E27FC236}">
                <a16:creationId xmlns:a16="http://schemas.microsoft.com/office/drawing/2014/main" id="{64E244E2-CDB2-E160-5084-D1EECD4371B8}"/>
              </a:ext>
            </a:extLst>
          </p:cNvPr>
          <p:cNvSpPr txBox="1">
            <a:spLocks/>
          </p:cNvSpPr>
          <p:nvPr/>
        </p:nvSpPr>
        <p:spPr>
          <a:xfrm>
            <a:off x="2019292" y="2682030"/>
            <a:ext cx="2580450" cy="557979"/>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Congenial" panose="02000503040000020004"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Congenial" panose="02000503040000020004"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Congenial" panose="02000503040000020004"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ongenial" panose="02000503040000020004"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ongenial" panose="02000503040000020004"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CA" sz="2400" i="1" spc="-150">
                <a:latin typeface="Congenial"/>
              </a:rPr>
              <a:t>Compétences analytiques</a:t>
            </a:r>
          </a:p>
        </p:txBody>
      </p:sp>
    </p:spTree>
    <p:extLst>
      <p:ext uri="{BB962C8B-B14F-4D97-AF65-F5344CB8AC3E}">
        <p14:creationId xmlns:p14="http://schemas.microsoft.com/office/powerpoint/2010/main" val="316094391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0387F3-6BBB-4808-BC6F-6F721C9B0DBA}"/>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B3AB4092-214C-4D54-C0F0-C97EE6388CD9}"/>
              </a:ext>
            </a:extLst>
          </p:cNvPr>
          <p:cNvSpPr/>
          <p:nvPr/>
        </p:nvSpPr>
        <p:spPr>
          <a:xfrm rot="10800000">
            <a:off x="-11026" y="0"/>
            <a:ext cx="12192000" cy="6943725"/>
          </a:xfrm>
          <a:prstGeom prst="rect">
            <a:avLst/>
          </a:prstGeom>
          <a:gradFill flip="none" rotWithShape="1">
            <a:gsLst>
              <a:gs pos="0">
                <a:srgbClr val="BA2541">
                  <a:shade val="30000"/>
                  <a:satMod val="115000"/>
                </a:srgbClr>
              </a:gs>
              <a:gs pos="8000">
                <a:srgbClr val="BA2541">
                  <a:shade val="67500"/>
                  <a:satMod val="115000"/>
                </a:srgbClr>
              </a:gs>
              <a:gs pos="45000">
                <a:schemeClr val="bg1">
                  <a:alpha val="28000"/>
                </a:schemeClr>
              </a:gs>
              <a:gs pos="100000">
                <a:schemeClr val="bg1"/>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8" name="Titre 1">
            <a:extLst>
              <a:ext uri="{FF2B5EF4-FFF2-40B4-BE49-F238E27FC236}">
                <a16:creationId xmlns:a16="http://schemas.microsoft.com/office/drawing/2014/main" id="{98B1A1C2-BA11-33FD-F0BD-3FA746A624FD}"/>
              </a:ext>
            </a:extLst>
          </p:cNvPr>
          <p:cNvSpPr txBox="1">
            <a:spLocks/>
          </p:cNvSpPr>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Congenial" panose="02000503040000020004" pitchFamily="2" charset="0"/>
                <a:ea typeface="+mj-ea"/>
                <a:cs typeface="+mj-cs"/>
              </a:defRPr>
            </a:lvl1pPr>
          </a:lstStyle>
          <a:p>
            <a:r>
              <a:rPr lang="fr-CA" spc="-300"/>
              <a:t>Principaux résultats</a:t>
            </a:r>
          </a:p>
        </p:txBody>
      </p:sp>
      <p:sp>
        <p:nvSpPr>
          <p:cNvPr id="9" name="Espace réservé du contenu 2">
            <a:extLst>
              <a:ext uri="{FF2B5EF4-FFF2-40B4-BE49-F238E27FC236}">
                <a16:creationId xmlns:a16="http://schemas.microsoft.com/office/drawing/2014/main" id="{E9FBB6B8-9001-FE96-76C3-DF882A062437}"/>
              </a:ext>
            </a:extLst>
          </p:cNvPr>
          <p:cNvSpPr txBox="1">
            <a:spLocks/>
          </p:cNvSpPr>
          <p:nvPr/>
        </p:nvSpPr>
        <p:spPr>
          <a:xfrm>
            <a:off x="980414" y="1527408"/>
            <a:ext cx="11200560" cy="55797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Congenial" panose="02000503040000020004"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Congenial" panose="02000503040000020004"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Congenial" panose="02000503040000020004"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ongenial" panose="02000503040000020004"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ongenial" panose="02000503040000020004"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CA" b="1" spc="-150"/>
              <a:t>Compétences analytiques</a:t>
            </a:r>
          </a:p>
          <a:p>
            <a:endParaRPr lang="fr-CA"/>
          </a:p>
        </p:txBody>
      </p:sp>
      <p:pic>
        <p:nvPicPr>
          <p:cNvPr id="22" name="Image 21" descr="Une image contenant Graphique, symbole, logo, capture d’écran&#10;&#10;Le contenu généré par l’IA peut être incorrect.">
            <a:extLst>
              <a:ext uri="{FF2B5EF4-FFF2-40B4-BE49-F238E27FC236}">
                <a16:creationId xmlns:a16="http://schemas.microsoft.com/office/drawing/2014/main" id="{F83ABB62-9721-15CA-A43F-37E77C4A2EA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8174" y="2764270"/>
            <a:ext cx="2658470" cy="2647347"/>
          </a:xfrm>
          <a:prstGeom prst="rect">
            <a:avLst/>
          </a:prstGeom>
        </p:spPr>
      </p:pic>
      <p:sp>
        <p:nvSpPr>
          <p:cNvPr id="3" name="Espace réservé du contenu 2">
            <a:extLst>
              <a:ext uri="{FF2B5EF4-FFF2-40B4-BE49-F238E27FC236}">
                <a16:creationId xmlns:a16="http://schemas.microsoft.com/office/drawing/2014/main" id="{0964D7FB-A9E7-E809-1E9C-A120DE49A042}"/>
              </a:ext>
            </a:extLst>
          </p:cNvPr>
          <p:cNvSpPr txBox="1">
            <a:spLocks/>
          </p:cNvSpPr>
          <p:nvPr/>
        </p:nvSpPr>
        <p:spPr>
          <a:xfrm>
            <a:off x="4179570" y="2944052"/>
            <a:ext cx="7174230" cy="247401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Congenial" panose="02000503040000020004"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Congenial" panose="02000503040000020004"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Congenial" panose="02000503040000020004"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ongenial" panose="02000503040000020004"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ongenial" panose="02000503040000020004"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CA" sz="2400" b="1" i="1" spc="-150"/>
              <a:t>« Elles regroupent la capacité à examiner méthodiquement des informations complexes, à les décomposer en éléments exploitables, et à en tirer des conclusions pertinentes pour guider la prise de décision. Elles permettent </a:t>
            </a:r>
            <a:r>
              <a:rPr lang="fr-CA" b="1" i="1" spc="-150">
                <a:solidFill>
                  <a:srgbClr val="8A0F26"/>
                </a:solidFill>
              </a:rPr>
              <a:t>d'évaluer efficacement les besoins </a:t>
            </a:r>
            <a:r>
              <a:rPr lang="fr-CA" sz="2400" b="1" i="1" spc="-150"/>
              <a:t>et d'identifier des solutions adaptées. »</a:t>
            </a:r>
            <a:endParaRPr lang="fr-CA" sz="2400" i="1" spc="-150"/>
          </a:p>
        </p:txBody>
      </p:sp>
    </p:spTree>
    <p:extLst>
      <p:ext uri="{BB962C8B-B14F-4D97-AF65-F5344CB8AC3E}">
        <p14:creationId xmlns:p14="http://schemas.microsoft.com/office/powerpoint/2010/main" val="200848178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BC1B3D-089F-F161-63DF-36BA4AF23C9A}"/>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84140072-0A67-FD17-0846-63E22B631F2A}"/>
              </a:ext>
            </a:extLst>
          </p:cNvPr>
          <p:cNvSpPr/>
          <p:nvPr/>
        </p:nvSpPr>
        <p:spPr>
          <a:xfrm rot="10800000">
            <a:off x="-11026" y="-42863"/>
            <a:ext cx="12192000" cy="6943725"/>
          </a:xfrm>
          <a:prstGeom prst="rect">
            <a:avLst/>
          </a:prstGeom>
          <a:gradFill flip="none" rotWithShape="1">
            <a:gsLst>
              <a:gs pos="0">
                <a:srgbClr val="BA2541">
                  <a:shade val="30000"/>
                  <a:satMod val="115000"/>
                </a:srgbClr>
              </a:gs>
              <a:gs pos="8000">
                <a:srgbClr val="BA2541">
                  <a:shade val="67500"/>
                  <a:satMod val="115000"/>
                </a:srgbClr>
              </a:gs>
              <a:gs pos="45000">
                <a:schemeClr val="bg1">
                  <a:alpha val="28000"/>
                </a:schemeClr>
              </a:gs>
              <a:gs pos="100000">
                <a:schemeClr val="bg1"/>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8" name="Titre 1">
            <a:extLst>
              <a:ext uri="{FF2B5EF4-FFF2-40B4-BE49-F238E27FC236}">
                <a16:creationId xmlns:a16="http://schemas.microsoft.com/office/drawing/2014/main" id="{ED86775A-D582-C25D-0E1D-9F989643306F}"/>
              </a:ext>
            </a:extLst>
          </p:cNvPr>
          <p:cNvSpPr txBox="1">
            <a:spLocks/>
          </p:cNvSpPr>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Congenial" panose="02000503040000020004" pitchFamily="2" charset="0"/>
                <a:ea typeface="+mj-ea"/>
                <a:cs typeface="+mj-cs"/>
              </a:defRPr>
            </a:lvl1pPr>
          </a:lstStyle>
          <a:p>
            <a:r>
              <a:rPr lang="fr-CA" spc="-300"/>
              <a:t>Principaux résultats</a:t>
            </a:r>
          </a:p>
        </p:txBody>
      </p:sp>
      <p:sp>
        <p:nvSpPr>
          <p:cNvPr id="9" name="Espace réservé du contenu 2">
            <a:extLst>
              <a:ext uri="{FF2B5EF4-FFF2-40B4-BE49-F238E27FC236}">
                <a16:creationId xmlns:a16="http://schemas.microsoft.com/office/drawing/2014/main" id="{AC2FC625-97A4-A42A-CDD5-2BC0F5FC4F63}"/>
              </a:ext>
            </a:extLst>
          </p:cNvPr>
          <p:cNvSpPr txBox="1">
            <a:spLocks/>
          </p:cNvSpPr>
          <p:nvPr/>
        </p:nvSpPr>
        <p:spPr>
          <a:xfrm>
            <a:off x="980414" y="1527408"/>
            <a:ext cx="11200560" cy="55797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Congenial" panose="02000503040000020004"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Congenial" panose="02000503040000020004"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Congenial" panose="02000503040000020004"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ongenial" panose="02000503040000020004"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ongenial" panose="02000503040000020004"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CA" b="1" spc="-150"/>
              <a:t>Compétences </a:t>
            </a:r>
            <a:r>
              <a:rPr lang="fr-CA" b="1" spc="-150" err="1"/>
              <a:t>gestionnelles</a:t>
            </a:r>
            <a:endParaRPr lang="fr-CA" b="1" spc="-150"/>
          </a:p>
          <a:p>
            <a:endParaRPr lang="fr-CA"/>
          </a:p>
        </p:txBody>
      </p:sp>
      <p:pic>
        <p:nvPicPr>
          <p:cNvPr id="3" name="Image 2" descr="Une image contenant symbole, logo, Police, capture d’écran&#10;&#10;Le contenu généré par l’IA peut être incorrect.">
            <a:extLst>
              <a:ext uri="{FF2B5EF4-FFF2-40B4-BE49-F238E27FC236}">
                <a16:creationId xmlns:a16="http://schemas.microsoft.com/office/drawing/2014/main" id="{ABCF76BB-81EB-DD93-7019-E2A88E7BCD6E}"/>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3306" b="97934" l="418" r="98745">
                        <a14:foregroundMark x1="11715" y1="7438" x2="9205" y2="50413"/>
                        <a14:foregroundMark x1="9205" y1="50413" x2="43096" y2="98347"/>
                        <a14:foregroundMark x1="43096" y1="98347" x2="89540" y2="86777"/>
                        <a14:foregroundMark x1="89540" y1="86777" x2="94561" y2="34298"/>
                        <a14:foregroundMark x1="94561" y1="34298" x2="52720" y2="4132"/>
                        <a14:foregroundMark x1="52720" y1="4132" x2="9205" y2="6612"/>
                        <a14:foregroundMark x1="9205" y1="6612" x2="5858" y2="11570"/>
                        <a14:foregroundMark x1="8368" y1="7438" x2="2929" y2="56612"/>
                        <a14:foregroundMark x1="9205" y1="1240" x2="67364" y2="2893"/>
                        <a14:foregroundMark x1="67364" y1="2893" x2="96234" y2="39256"/>
                        <a14:foregroundMark x1="96234" y1="39256" x2="92469" y2="94215"/>
                        <a14:foregroundMark x1="92469" y1="94215" x2="4184" y2="88843"/>
                        <a14:foregroundMark x1="4184" y1="88843" x2="52720" y2="64463"/>
                        <a14:foregroundMark x1="52720" y1="64463" x2="87029" y2="26033"/>
                        <a14:foregroundMark x1="87029" y1="26033" x2="79079" y2="7438"/>
                        <a14:foregroundMark x1="9205" y1="95041" x2="62343" y2="91736"/>
                        <a14:foregroundMark x1="62343" y1="91736" x2="84100" y2="94215"/>
                        <a14:foregroundMark x1="81590" y1="98347" x2="11715" y2="96694"/>
                        <a14:foregroundMark x1="60669" y1="46281" x2="46025" y2="54132"/>
                        <a14:foregroundMark x1="57322" y1="50000" x2="43515" y2="21074"/>
                        <a14:foregroundMark x1="88285" y1="39669" x2="33054" y2="50000"/>
                        <a14:foregroundMark x1="33054" y1="50000" x2="74895" y2="30165"/>
                        <a14:foregroundMark x1="74895" y1="30165" x2="85774" y2="47934"/>
                        <a14:foregroundMark x1="5858" y1="5372" x2="67782" y2="4545"/>
                        <a14:foregroundMark x1="67782" y1="4545" x2="96234" y2="48760"/>
                        <a14:foregroundMark x1="96234" y1="48760" x2="97071" y2="94215"/>
                        <a14:foregroundMark x1="97071" y1="94215" x2="97071" y2="94215"/>
                        <a14:foregroundMark x1="5858" y1="4545" x2="66109" y2="9917"/>
                        <a14:foregroundMark x1="66109" y1="9917" x2="98745" y2="27686"/>
                        <a14:foregroundMark x1="34310" y1="13223" x2="32218" y2="57025"/>
                        <a14:foregroundMark x1="32218" y1="57025" x2="35983" y2="11157"/>
                        <a14:foregroundMark x1="35983" y1="11157" x2="27197" y2="9091"/>
                        <a14:foregroundMark x1="35146" y1="38017" x2="42678" y2="39669"/>
                        <a14:foregroundMark x1="50628" y1="37190" x2="33054" y2="38017"/>
                        <a14:foregroundMark x1="51464" y1="30992" x2="51464" y2="25207"/>
                        <a14:foregroundMark x1="52301" y1="29339" x2="63598" y2="29339"/>
                        <a14:foregroundMark x1="63598" y1="29339" x2="55649" y2="30165"/>
                        <a14:foregroundMark x1="49791" y1="27686" x2="65272" y2="23554"/>
                        <a14:foregroundMark x1="60669" y1="38843" x2="76151" y2="37190"/>
                        <a14:foregroundMark x1="65272" y1="76033" x2="62343" y2="66116"/>
                        <a14:foregroundMark x1="66109" y1="52479" x2="62343" y2="54959"/>
                        <a14:foregroundMark x1="46025" y1="54132" x2="79079" y2="50000"/>
                        <a14:foregroundMark x1="61506" y1="50000" x2="61506" y2="74380"/>
                        <a14:foregroundMark x1="60669" y1="71901" x2="47699" y2="70248"/>
                        <a14:foregroundMark x1="49791" y1="68595" x2="53138" y2="51653"/>
                        <a14:foregroundMark x1="63598" y1="54959" x2="64435" y2="69421"/>
                        <a14:foregroundMark x1="49791" y1="64463" x2="49791" y2="66116"/>
                        <a14:foregroundMark x1="50628" y1="66116" x2="35146" y2="65289"/>
                        <a14:foregroundMark x1="30544" y1="59917" x2="17573" y2="58264"/>
                        <a14:foregroundMark x1="20502" y1="57438" x2="23013" y2="41322"/>
                        <a14:foregroundMark x1="96234" y1="7438" x2="79079" y2="7438"/>
                        <a14:foregroundMark x1="89958" y1="3719" x2="66946" y2="3719"/>
                        <a14:foregroundMark x1="30544" y1="6612" x2="16736" y2="49174"/>
                        <a14:foregroundMark x1="16736" y1="49174" x2="28033" y2="11570"/>
                        <a14:foregroundMark x1="418" y1="58264" x2="1255" y2="57438"/>
                        <a14:backgroundMark x1="97908" y1="2066" x2="97908" y2="2066"/>
                      </a14:backgroundRemoval>
                    </a14:imgEffect>
                  </a14:imgLayer>
                </a14:imgProps>
              </a:ext>
              <a:ext uri="{28A0092B-C50C-407E-A947-70E740481C1C}">
                <a14:useLocalDpi xmlns:a14="http://schemas.microsoft.com/office/drawing/2010/main" val="0"/>
              </a:ext>
            </a:extLst>
          </a:blip>
          <a:stretch>
            <a:fillRect/>
          </a:stretch>
        </p:blipFill>
        <p:spPr>
          <a:xfrm>
            <a:off x="1026915" y="2776048"/>
            <a:ext cx="2611969" cy="2644755"/>
          </a:xfrm>
          <a:prstGeom prst="rect">
            <a:avLst/>
          </a:prstGeom>
        </p:spPr>
      </p:pic>
      <p:sp>
        <p:nvSpPr>
          <p:cNvPr id="4" name="Espace réservé du contenu 2">
            <a:extLst>
              <a:ext uri="{FF2B5EF4-FFF2-40B4-BE49-F238E27FC236}">
                <a16:creationId xmlns:a16="http://schemas.microsoft.com/office/drawing/2014/main" id="{EB14FE67-8A07-3C52-700B-AAF02E23A4FD}"/>
              </a:ext>
            </a:extLst>
          </p:cNvPr>
          <p:cNvSpPr txBox="1">
            <a:spLocks/>
          </p:cNvSpPr>
          <p:nvPr/>
        </p:nvSpPr>
        <p:spPr>
          <a:xfrm>
            <a:off x="4179570" y="2944052"/>
            <a:ext cx="7307580" cy="247401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Congenial" panose="02000503040000020004"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Congenial" panose="02000503040000020004"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Congenial" panose="02000503040000020004"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ongenial" panose="02000503040000020004"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ongenial" panose="02000503040000020004"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CA" sz="2400" b="1" i="1" spc="-150"/>
              <a:t>« Elles désignent l'ensemble des aptitudes permettant </a:t>
            </a:r>
            <a:r>
              <a:rPr lang="fr-CA" b="1" i="1" spc="-150">
                <a:solidFill>
                  <a:srgbClr val="800D22"/>
                </a:solidFill>
              </a:rPr>
              <a:t>d'organiser, de planifier, de coordonner </a:t>
            </a:r>
            <a:r>
              <a:rPr lang="fr-CA" sz="2400" b="1" i="1" spc="-150"/>
              <a:t>et de suivre efficacement les initiatives pédagonumériques. Elles se manifestent par la capacité à structurer méthodiquement les activités, à optimiser l'allocation des ressources, à prévoir et à planifier une mise en œuvre harmonieuse des projets »</a:t>
            </a:r>
            <a:endParaRPr lang="fr-CA" sz="2000" i="1" spc="-150"/>
          </a:p>
          <a:p>
            <a:endParaRPr lang="fr-CA" sz="2000" i="1" spc="-150"/>
          </a:p>
        </p:txBody>
      </p:sp>
    </p:spTree>
    <p:extLst>
      <p:ext uri="{BB962C8B-B14F-4D97-AF65-F5344CB8AC3E}">
        <p14:creationId xmlns:p14="http://schemas.microsoft.com/office/powerpoint/2010/main" val="68455474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9A97D7-502F-12D4-EB13-B30FD1DF8DBF}"/>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9AE813B5-BF2B-7EE3-823F-C6F8C7916DDF}"/>
              </a:ext>
            </a:extLst>
          </p:cNvPr>
          <p:cNvSpPr/>
          <p:nvPr/>
        </p:nvSpPr>
        <p:spPr>
          <a:xfrm rot="10800000">
            <a:off x="-11026" y="-42863"/>
            <a:ext cx="12192000" cy="6943725"/>
          </a:xfrm>
          <a:prstGeom prst="rect">
            <a:avLst/>
          </a:prstGeom>
          <a:gradFill flip="none" rotWithShape="1">
            <a:gsLst>
              <a:gs pos="0">
                <a:srgbClr val="BA2541">
                  <a:shade val="30000"/>
                  <a:satMod val="115000"/>
                </a:srgbClr>
              </a:gs>
              <a:gs pos="8000">
                <a:srgbClr val="BA2541">
                  <a:shade val="67500"/>
                  <a:satMod val="115000"/>
                </a:srgbClr>
              </a:gs>
              <a:gs pos="45000">
                <a:schemeClr val="bg1">
                  <a:alpha val="28000"/>
                </a:schemeClr>
              </a:gs>
              <a:gs pos="100000">
                <a:schemeClr val="bg1"/>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8" name="Titre 1">
            <a:extLst>
              <a:ext uri="{FF2B5EF4-FFF2-40B4-BE49-F238E27FC236}">
                <a16:creationId xmlns:a16="http://schemas.microsoft.com/office/drawing/2014/main" id="{2B19B727-AA6E-A397-4C27-C068D9E858E4}"/>
              </a:ext>
            </a:extLst>
          </p:cNvPr>
          <p:cNvSpPr txBox="1">
            <a:spLocks/>
          </p:cNvSpPr>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Congenial" panose="02000503040000020004" pitchFamily="2" charset="0"/>
                <a:ea typeface="+mj-ea"/>
                <a:cs typeface="+mj-cs"/>
              </a:defRPr>
            </a:lvl1pPr>
          </a:lstStyle>
          <a:p>
            <a:r>
              <a:rPr lang="fr-CA" spc="-300"/>
              <a:t>Principaux résultats</a:t>
            </a:r>
          </a:p>
        </p:txBody>
      </p:sp>
      <p:sp>
        <p:nvSpPr>
          <p:cNvPr id="9" name="Espace réservé du contenu 2">
            <a:extLst>
              <a:ext uri="{FF2B5EF4-FFF2-40B4-BE49-F238E27FC236}">
                <a16:creationId xmlns:a16="http://schemas.microsoft.com/office/drawing/2014/main" id="{48713493-E252-C2FC-BA96-94A51C64F2EC}"/>
              </a:ext>
            </a:extLst>
          </p:cNvPr>
          <p:cNvSpPr txBox="1">
            <a:spLocks/>
          </p:cNvSpPr>
          <p:nvPr/>
        </p:nvSpPr>
        <p:spPr>
          <a:xfrm>
            <a:off x="980414" y="1527408"/>
            <a:ext cx="11200560" cy="55797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Congenial" panose="02000503040000020004"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Congenial" panose="02000503040000020004"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Congenial" panose="02000503040000020004"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ongenial" panose="02000503040000020004"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ongenial" panose="02000503040000020004"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CA" b="1" spc="-150"/>
              <a:t>Compétences </a:t>
            </a:r>
            <a:r>
              <a:rPr lang="fr-CA" b="1" spc="-150" err="1"/>
              <a:t>meneuriales</a:t>
            </a:r>
            <a:endParaRPr lang="fr-CA" b="1" spc="-150"/>
          </a:p>
          <a:p>
            <a:endParaRPr lang="fr-CA"/>
          </a:p>
        </p:txBody>
      </p:sp>
      <p:pic>
        <p:nvPicPr>
          <p:cNvPr id="3" name="Image 2" descr="Une image contenant symbole, rouge, capture d’écran, Carmin&#10;&#10;Le contenu généré par l’IA peut être incorrect.">
            <a:extLst>
              <a:ext uri="{FF2B5EF4-FFF2-40B4-BE49-F238E27FC236}">
                <a16:creationId xmlns:a16="http://schemas.microsoft.com/office/drawing/2014/main" id="{1A6CBB2C-52A7-8C69-E48B-43E62B25BA37}"/>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2917" b="97917" l="2058" r="97119">
                        <a14:foregroundMark x1="11934" y1="24583" x2="57202" y2="4167"/>
                        <a14:foregroundMark x1="57202" y1="4167" x2="10700" y2="26667"/>
                        <a14:foregroundMark x1="10700" y1="26667" x2="10288" y2="24583"/>
                        <a14:foregroundMark x1="6996" y1="6667" x2="2058" y2="94167"/>
                        <a14:foregroundMark x1="2058" y1="94167" x2="22634" y2="44167"/>
                        <a14:foregroundMark x1="22634" y1="44167" x2="6996" y2="11667"/>
                        <a14:foregroundMark x1="2881" y1="8333" x2="2058" y2="91667"/>
                        <a14:foregroundMark x1="6173" y1="95000" x2="57202" y2="96667"/>
                        <a14:foregroundMark x1="57202" y1="96667" x2="94239" y2="75833"/>
                        <a14:foregroundMark x1="94239" y1="75833" x2="95062" y2="22083"/>
                        <a14:foregroundMark x1="95062" y1="22083" x2="20576" y2="80417"/>
                        <a14:foregroundMark x1="20576" y1="80417" x2="11934" y2="90000"/>
                        <a14:foregroundMark x1="12757" y1="96667" x2="73663" y2="94167"/>
                        <a14:foregroundMark x1="73663" y1="94167" x2="95062" y2="35000"/>
                        <a14:foregroundMark x1="95062" y1="35000" x2="57202" y2="2083"/>
                        <a14:foregroundMark x1="57202" y1="2083" x2="35802" y2="68750"/>
                        <a14:foregroundMark x1="35802" y1="68750" x2="11111" y2="98333"/>
                        <a14:foregroundMark x1="20576" y1="91667" x2="78601" y2="84167"/>
                        <a14:foregroundMark x1="19753" y1="79583" x2="80247" y2="73750"/>
                        <a14:foregroundMark x1="35391" y1="73750" x2="77778" y2="67083"/>
                        <a14:foregroundMark x1="77778" y1="67083" x2="79424" y2="67083"/>
                        <a14:foregroundMark x1="48971" y1="63750" x2="93416" y2="55833"/>
                        <a14:foregroundMark x1="59259" y1="50000" x2="95062" y2="39583"/>
                        <a14:foregroundMark x1="49794" y1="41250" x2="82716" y2="35417"/>
                        <a14:foregroundMark x1="54733" y1="37083" x2="74074" y2="35417"/>
                        <a14:foregroundMark x1="56379" y1="30417" x2="75720" y2="27083"/>
                        <a14:foregroundMark x1="53086" y1="20833" x2="78601" y2="18333"/>
                        <a14:foregroundMark x1="57613" y1="3333" x2="92593" y2="35417"/>
                        <a14:foregroundMark x1="91770" y1="22917" x2="60905" y2="7500"/>
                        <a14:foregroundMark x1="62551" y1="7500" x2="93416" y2="20833"/>
                        <a14:foregroundMark x1="87654" y1="17500" x2="97119" y2="20833"/>
                        <a14:foregroundMark x1="67490" y1="40417" x2="25103" y2="44167"/>
                        <a14:foregroundMark x1="25103" y1="44167" x2="69547" y2="44583"/>
                        <a14:foregroundMark x1="69547" y1="44583" x2="69136" y2="58333"/>
                        <a14:foregroundMark x1="76955" y1="50000" x2="38272" y2="55833"/>
                        <a14:foregroundMark x1="40741" y1="47500" x2="43210" y2="52500"/>
                        <a14:foregroundMark x1="39918" y1="49167" x2="23868" y2="48333"/>
                        <a14:foregroundMark x1="40741" y1="52500" x2="21399" y2="52500"/>
                      </a14:backgroundRemoval>
                    </a14:imgEffect>
                  </a14:imgLayer>
                </a14:imgProps>
              </a:ext>
              <a:ext uri="{28A0092B-C50C-407E-A947-70E740481C1C}">
                <a14:useLocalDpi xmlns:a14="http://schemas.microsoft.com/office/drawing/2010/main" val="0"/>
              </a:ext>
            </a:extLst>
          </a:blip>
          <a:stretch>
            <a:fillRect/>
          </a:stretch>
        </p:blipFill>
        <p:spPr>
          <a:xfrm>
            <a:off x="991844" y="2781569"/>
            <a:ext cx="2658470" cy="2625651"/>
          </a:xfrm>
          <a:prstGeom prst="rect">
            <a:avLst/>
          </a:prstGeom>
        </p:spPr>
      </p:pic>
      <p:sp>
        <p:nvSpPr>
          <p:cNvPr id="4" name="Espace réservé du contenu 2">
            <a:extLst>
              <a:ext uri="{FF2B5EF4-FFF2-40B4-BE49-F238E27FC236}">
                <a16:creationId xmlns:a16="http://schemas.microsoft.com/office/drawing/2014/main" id="{57BD94A7-E5D8-FBAB-F223-AE9FF7CC46DA}"/>
              </a:ext>
            </a:extLst>
          </p:cNvPr>
          <p:cNvSpPr txBox="1">
            <a:spLocks/>
          </p:cNvSpPr>
          <p:nvPr/>
        </p:nvSpPr>
        <p:spPr>
          <a:xfrm>
            <a:off x="4179570" y="2681162"/>
            <a:ext cx="7174230" cy="247401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Congenial" panose="02000503040000020004"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Congenial" panose="02000503040000020004"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Congenial" panose="02000503040000020004"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ongenial" panose="02000503040000020004"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ongenial" panose="02000503040000020004"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CA" sz="2400" b="1" i="1" spc="-150"/>
              <a:t>« Elles déterminent les aptitudes  à influencer positivement, à guider et à inspirer les collaborateurs en l’</a:t>
            </a:r>
            <a:r>
              <a:rPr lang="fr-CA" b="1" i="1" spc="-150">
                <a:solidFill>
                  <a:srgbClr val="8A0F26"/>
                </a:solidFill>
              </a:rPr>
              <a:t>absence de pouvoir formel</a:t>
            </a:r>
            <a:r>
              <a:rPr lang="fr-CA" sz="2400" b="1" i="1" spc="-150"/>
              <a:t>. Elles se manifestent par la capacité à porter une vision transformatrice, à catalyser le changement, à </a:t>
            </a:r>
            <a:r>
              <a:rPr lang="fr-CA" b="1" i="1" spc="-150">
                <a:solidFill>
                  <a:srgbClr val="800D22"/>
                </a:solidFill>
              </a:rPr>
              <a:t>mobiliser les énergies collectives</a:t>
            </a:r>
            <a:r>
              <a:rPr lang="fr-CA" sz="2400" b="1" i="1" spc="-150"/>
              <a:t> et à naviguer stratégiquement dans l'écosystème institutionnel.</a:t>
            </a:r>
            <a:endParaRPr lang="fr-CA" sz="2000" i="1" spc="-150"/>
          </a:p>
          <a:p>
            <a:endParaRPr lang="fr-CA" sz="2000" i="1" spc="-150"/>
          </a:p>
        </p:txBody>
      </p:sp>
    </p:spTree>
    <p:extLst>
      <p:ext uri="{BB962C8B-B14F-4D97-AF65-F5344CB8AC3E}">
        <p14:creationId xmlns:p14="http://schemas.microsoft.com/office/powerpoint/2010/main" val="283798288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19A612-3051-A8FE-7EBD-2DC24EB81767}"/>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9723ED14-A0B0-A0ED-7CA4-221D96BB562B}"/>
              </a:ext>
            </a:extLst>
          </p:cNvPr>
          <p:cNvSpPr/>
          <p:nvPr/>
        </p:nvSpPr>
        <p:spPr>
          <a:xfrm rot="10800000">
            <a:off x="-11026" y="-42863"/>
            <a:ext cx="12192000" cy="6943725"/>
          </a:xfrm>
          <a:prstGeom prst="rect">
            <a:avLst/>
          </a:prstGeom>
          <a:gradFill flip="none" rotWithShape="1">
            <a:gsLst>
              <a:gs pos="0">
                <a:srgbClr val="BA2541">
                  <a:shade val="30000"/>
                  <a:satMod val="115000"/>
                </a:srgbClr>
              </a:gs>
              <a:gs pos="8000">
                <a:srgbClr val="BA2541">
                  <a:shade val="67500"/>
                  <a:satMod val="115000"/>
                </a:srgbClr>
              </a:gs>
              <a:gs pos="45000">
                <a:schemeClr val="bg1">
                  <a:alpha val="28000"/>
                </a:schemeClr>
              </a:gs>
              <a:gs pos="100000">
                <a:schemeClr val="bg1"/>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8" name="Titre 1">
            <a:extLst>
              <a:ext uri="{FF2B5EF4-FFF2-40B4-BE49-F238E27FC236}">
                <a16:creationId xmlns:a16="http://schemas.microsoft.com/office/drawing/2014/main" id="{67417F11-6BE5-1753-B516-7AA8E54E3128}"/>
              </a:ext>
            </a:extLst>
          </p:cNvPr>
          <p:cNvSpPr txBox="1">
            <a:spLocks/>
          </p:cNvSpPr>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Congenial" panose="02000503040000020004" pitchFamily="2" charset="0"/>
                <a:ea typeface="+mj-ea"/>
                <a:cs typeface="+mj-cs"/>
              </a:defRPr>
            </a:lvl1pPr>
          </a:lstStyle>
          <a:p>
            <a:r>
              <a:rPr lang="fr-CA" spc="-300"/>
              <a:t>Principaux résultats</a:t>
            </a:r>
          </a:p>
        </p:txBody>
      </p:sp>
      <p:sp>
        <p:nvSpPr>
          <p:cNvPr id="9" name="Espace réservé du contenu 2">
            <a:extLst>
              <a:ext uri="{FF2B5EF4-FFF2-40B4-BE49-F238E27FC236}">
                <a16:creationId xmlns:a16="http://schemas.microsoft.com/office/drawing/2014/main" id="{78AFBE8C-C4FF-5BD9-1317-A94C3D92F33E}"/>
              </a:ext>
            </a:extLst>
          </p:cNvPr>
          <p:cNvSpPr txBox="1">
            <a:spLocks/>
          </p:cNvSpPr>
          <p:nvPr/>
        </p:nvSpPr>
        <p:spPr>
          <a:xfrm>
            <a:off x="980414" y="1527408"/>
            <a:ext cx="11200560" cy="55797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Congenial" panose="02000503040000020004"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Congenial" panose="02000503040000020004"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Congenial" panose="02000503040000020004"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ongenial" panose="02000503040000020004"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ongenial" panose="02000503040000020004"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CA" b="1" spc="-150"/>
              <a:t>Compétences actualisantes</a:t>
            </a:r>
          </a:p>
          <a:p>
            <a:endParaRPr lang="fr-CA"/>
          </a:p>
        </p:txBody>
      </p:sp>
      <p:pic>
        <p:nvPicPr>
          <p:cNvPr id="24" name="Image 23" descr="Une image contenant symbole, conception&#10;&#10;Le contenu généré par l’IA peut être incorrect.">
            <a:extLst>
              <a:ext uri="{FF2B5EF4-FFF2-40B4-BE49-F238E27FC236}">
                <a16:creationId xmlns:a16="http://schemas.microsoft.com/office/drawing/2014/main" id="{F23C2851-159C-6F47-5C26-47343DB42D3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0414" y="2759598"/>
            <a:ext cx="2658470" cy="2658470"/>
          </a:xfrm>
          <a:prstGeom prst="rect">
            <a:avLst/>
          </a:prstGeom>
        </p:spPr>
      </p:pic>
      <p:sp>
        <p:nvSpPr>
          <p:cNvPr id="25" name="Espace réservé du contenu 2">
            <a:extLst>
              <a:ext uri="{FF2B5EF4-FFF2-40B4-BE49-F238E27FC236}">
                <a16:creationId xmlns:a16="http://schemas.microsoft.com/office/drawing/2014/main" id="{37B2D514-6715-C9C1-1A78-FCF3EE63742E}"/>
              </a:ext>
            </a:extLst>
          </p:cNvPr>
          <p:cNvSpPr txBox="1">
            <a:spLocks/>
          </p:cNvSpPr>
          <p:nvPr/>
        </p:nvSpPr>
        <p:spPr>
          <a:xfrm>
            <a:off x="1981589" y="2759598"/>
            <a:ext cx="2769742" cy="557979"/>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Congenial" panose="02000503040000020004"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Congenial" panose="02000503040000020004"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Congenial" panose="02000503040000020004"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ongenial" panose="02000503040000020004"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ongenial" panose="02000503040000020004"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fr-CA" sz="2400" i="1" spc="-150">
              <a:latin typeface="Congenial"/>
            </a:endParaRPr>
          </a:p>
        </p:txBody>
      </p:sp>
      <p:sp>
        <p:nvSpPr>
          <p:cNvPr id="4" name="Espace réservé du contenu 2">
            <a:extLst>
              <a:ext uri="{FF2B5EF4-FFF2-40B4-BE49-F238E27FC236}">
                <a16:creationId xmlns:a16="http://schemas.microsoft.com/office/drawing/2014/main" id="{FDF83AEF-419B-C4B3-C26C-AC0F83318012}"/>
              </a:ext>
            </a:extLst>
          </p:cNvPr>
          <p:cNvSpPr txBox="1">
            <a:spLocks/>
          </p:cNvSpPr>
          <p:nvPr/>
        </p:nvSpPr>
        <p:spPr>
          <a:xfrm>
            <a:off x="4179570" y="2944052"/>
            <a:ext cx="7174230" cy="247401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Congenial" panose="02000503040000020004"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Congenial" panose="02000503040000020004"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Congenial" panose="02000503040000020004"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ongenial" panose="02000503040000020004"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ongenial" panose="02000503040000020004"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CA" sz="2400" b="1" i="1" spc="-150"/>
              <a:t>« Elles englobent l'ensemble des aptitudes permettant au conseiller pédagonumérique de </a:t>
            </a:r>
            <a:r>
              <a:rPr lang="fr-CA" b="1" i="1" spc="-150">
                <a:solidFill>
                  <a:srgbClr val="8A0F26"/>
                </a:solidFill>
              </a:rPr>
              <a:t>faire évoluer continuellement</a:t>
            </a:r>
            <a:r>
              <a:rPr lang="fr-CA" sz="2400" b="1" i="1" spc="-150"/>
              <a:t> </a:t>
            </a:r>
            <a:r>
              <a:rPr lang="fr-CA" b="1" i="1" spc="-150">
                <a:solidFill>
                  <a:srgbClr val="8A0F26"/>
                </a:solidFill>
              </a:rPr>
              <a:t>son expertise</a:t>
            </a:r>
            <a:r>
              <a:rPr lang="fr-CA" sz="2400" b="1" i="1" spc="-150"/>
              <a:t>, d'enrichir son répertoire de pratiques, et d'approfondir sa compréhension des enjeux </a:t>
            </a:r>
            <a:r>
              <a:rPr lang="fr-CA" sz="2400" b="1" i="1" spc="-150" err="1"/>
              <a:t>technopédagogiques</a:t>
            </a:r>
            <a:r>
              <a:rPr lang="fr-CA" sz="2400" b="1" i="1" spc="-150"/>
              <a:t> émergents. »</a:t>
            </a:r>
            <a:r>
              <a:rPr lang="fr-CA" sz="2000" i="1" spc="-150"/>
              <a:t> </a:t>
            </a:r>
          </a:p>
          <a:p>
            <a:endParaRPr lang="fr-CA" sz="2000" i="1" spc="-150"/>
          </a:p>
        </p:txBody>
      </p:sp>
    </p:spTree>
    <p:extLst>
      <p:ext uri="{BB962C8B-B14F-4D97-AF65-F5344CB8AC3E}">
        <p14:creationId xmlns:p14="http://schemas.microsoft.com/office/powerpoint/2010/main" val="204358912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4748D0-5DAA-598B-7B4D-834F510BA035}"/>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93E66566-F087-F018-6B60-C93E95152359}"/>
              </a:ext>
            </a:extLst>
          </p:cNvPr>
          <p:cNvSpPr/>
          <p:nvPr/>
        </p:nvSpPr>
        <p:spPr>
          <a:xfrm rot="10800000">
            <a:off x="-11026" y="-42863"/>
            <a:ext cx="12192000" cy="6943725"/>
          </a:xfrm>
          <a:prstGeom prst="rect">
            <a:avLst/>
          </a:prstGeom>
          <a:gradFill flip="none" rotWithShape="1">
            <a:gsLst>
              <a:gs pos="0">
                <a:srgbClr val="BA2541">
                  <a:shade val="30000"/>
                  <a:satMod val="115000"/>
                </a:srgbClr>
              </a:gs>
              <a:gs pos="8000">
                <a:srgbClr val="BA2541">
                  <a:shade val="67500"/>
                  <a:satMod val="115000"/>
                </a:srgbClr>
              </a:gs>
              <a:gs pos="45000">
                <a:schemeClr val="bg1">
                  <a:alpha val="28000"/>
                </a:schemeClr>
              </a:gs>
              <a:gs pos="100000">
                <a:schemeClr val="bg1"/>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8" name="Titre 1">
            <a:extLst>
              <a:ext uri="{FF2B5EF4-FFF2-40B4-BE49-F238E27FC236}">
                <a16:creationId xmlns:a16="http://schemas.microsoft.com/office/drawing/2014/main" id="{C8CABF7D-BBEF-149E-7DB9-4CD7F3CB2410}"/>
              </a:ext>
            </a:extLst>
          </p:cNvPr>
          <p:cNvSpPr txBox="1">
            <a:spLocks/>
          </p:cNvSpPr>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Congenial" panose="02000503040000020004" pitchFamily="2" charset="0"/>
                <a:ea typeface="+mj-ea"/>
                <a:cs typeface="+mj-cs"/>
              </a:defRPr>
            </a:lvl1pPr>
          </a:lstStyle>
          <a:p>
            <a:r>
              <a:rPr lang="fr-CA" spc="-300"/>
              <a:t>Principaux résultats</a:t>
            </a:r>
          </a:p>
        </p:txBody>
      </p:sp>
      <p:sp>
        <p:nvSpPr>
          <p:cNvPr id="9" name="Espace réservé du contenu 2">
            <a:extLst>
              <a:ext uri="{FF2B5EF4-FFF2-40B4-BE49-F238E27FC236}">
                <a16:creationId xmlns:a16="http://schemas.microsoft.com/office/drawing/2014/main" id="{205E760B-99D4-F361-CE34-10B32B7FAB7B}"/>
              </a:ext>
            </a:extLst>
          </p:cNvPr>
          <p:cNvSpPr txBox="1">
            <a:spLocks/>
          </p:cNvSpPr>
          <p:nvPr/>
        </p:nvSpPr>
        <p:spPr>
          <a:xfrm>
            <a:off x="980414" y="1527408"/>
            <a:ext cx="11200560" cy="55797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Congenial" panose="02000503040000020004"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Congenial" panose="02000503040000020004"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Congenial" panose="02000503040000020004"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ongenial" panose="02000503040000020004"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ongenial" panose="02000503040000020004"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CA" b="1" spc="-150"/>
              <a:t>Compétences adaptationnelles</a:t>
            </a:r>
          </a:p>
          <a:p>
            <a:endParaRPr lang="fr-CA"/>
          </a:p>
        </p:txBody>
      </p:sp>
      <p:pic>
        <p:nvPicPr>
          <p:cNvPr id="6" name="Image 5" descr="Une image contenant symbole, conception&#10;&#10;Le contenu généré par l’IA peut être incorrect.">
            <a:extLst>
              <a:ext uri="{FF2B5EF4-FFF2-40B4-BE49-F238E27FC236}">
                <a16:creationId xmlns:a16="http://schemas.microsoft.com/office/drawing/2014/main" id="{DC044502-FD18-3E66-24C2-0F6DDE98105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4704" y="2781569"/>
            <a:ext cx="2624180" cy="2602218"/>
          </a:xfrm>
          <a:prstGeom prst="rect">
            <a:avLst/>
          </a:prstGeom>
        </p:spPr>
      </p:pic>
      <p:sp>
        <p:nvSpPr>
          <p:cNvPr id="7" name="Espace réservé du contenu 2">
            <a:extLst>
              <a:ext uri="{FF2B5EF4-FFF2-40B4-BE49-F238E27FC236}">
                <a16:creationId xmlns:a16="http://schemas.microsoft.com/office/drawing/2014/main" id="{21D964FA-653D-1627-AACF-AA3F00A5FCDD}"/>
              </a:ext>
            </a:extLst>
          </p:cNvPr>
          <p:cNvSpPr txBox="1">
            <a:spLocks/>
          </p:cNvSpPr>
          <p:nvPr/>
        </p:nvSpPr>
        <p:spPr>
          <a:xfrm>
            <a:off x="4179570" y="2944052"/>
            <a:ext cx="7174230" cy="247401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Congenial" panose="02000503040000020004"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Congenial" panose="02000503040000020004"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Congenial" panose="02000503040000020004"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ongenial" panose="02000503040000020004"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ongenial" panose="02000503040000020004"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CA" sz="2400" b="1" i="1" spc="-150"/>
              <a:t>«Elles représentent l'ensemble des aptitudes permettant de </a:t>
            </a:r>
            <a:r>
              <a:rPr lang="fr-CA" b="1" i="1" spc="-150">
                <a:solidFill>
                  <a:srgbClr val="800D22"/>
                </a:solidFill>
              </a:rPr>
              <a:t>s'ajuster avec souplesse </a:t>
            </a:r>
            <a:r>
              <a:rPr lang="fr-CA" sz="2400" b="1" i="1" spc="-150"/>
              <a:t>aux situations imprévues, de transformer les défis en opportunité, et de maintenir un équilibre professionnel face aux difficultés inhérentes à l'intégration des technologies en contexte éducatif.  »</a:t>
            </a:r>
            <a:r>
              <a:rPr lang="fr-CA" sz="2000" i="1" spc="-150"/>
              <a:t> </a:t>
            </a:r>
          </a:p>
          <a:p>
            <a:endParaRPr lang="fr-CA" sz="2000" i="1" spc="-150"/>
          </a:p>
        </p:txBody>
      </p:sp>
    </p:spTree>
    <p:extLst>
      <p:ext uri="{BB962C8B-B14F-4D97-AF65-F5344CB8AC3E}">
        <p14:creationId xmlns:p14="http://schemas.microsoft.com/office/powerpoint/2010/main" val="28081522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3ECD8B-8B13-05B6-C81F-6AF04443B4ED}"/>
            </a:ext>
          </a:extLst>
        </p:cNvPr>
        <p:cNvGrpSpPr/>
        <p:nvPr/>
      </p:nvGrpSpPr>
      <p:grpSpPr>
        <a:xfrm>
          <a:off x="0" y="0"/>
          <a:ext cx="0" cy="0"/>
          <a:chOff x="0" y="0"/>
          <a:chExt cx="0" cy="0"/>
        </a:xfrm>
      </p:grpSpPr>
      <p:sp>
        <p:nvSpPr>
          <p:cNvPr id="17" name="Rectangle 16">
            <a:extLst>
              <a:ext uri="{FF2B5EF4-FFF2-40B4-BE49-F238E27FC236}">
                <a16:creationId xmlns:a16="http://schemas.microsoft.com/office/drawing/2014/main" id="{A08F29B2-30A7-731A-5BF7-12640C9BE613}"/>
              </a:ext>
            </a:extLst>
          </p:cNvPr>
          <p:cNvSpPr/>
          <p:nvPr/>
        </p:nvSpPr>
        <p:spPr>
          <a:xfrm>
            <a:off x="-7045" y="0"/>
            <a:ext cx="12192000" cy="6943725"/>
          </a:xfrm>
          <a:prstGeom prst="rect">
            <a:avLst/>
          </a:prstGeom>
          <a:gradFill flip="none" rotWithShape="1">
            <a:gsLst>
              <a:gs pos="0">
                <a:srgbClr val="BA2541">
                  <a:shade val="30000"/>
                  <a:satMod val="115000"/>
                </a:srgbClr>
              </a:gs>
              <a:gs pos="8000">
                <a:srgbClr val="BA2541">
                  <a:shade val="67500"/>
                  <a:satMod val="115000"/>
                </a:srgbClr>
              </a:gs>
              <a:gs pos="45000">
                <a:schemeClr val="bg1">
                  <a:alpha val="28000"/>
                </a:schemeClr>
              </a:gs>
              <a:gs pos="100000">
                <a:schemeClr val="bg1"/>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2" name="Titre 1">
            <a:extLst>
              <a:ext uri="{FF2B5EF4-FFF2-40B4-BE49-F238E27FC236}">
                <a16:creationId xmlns:a16="http://schemas.microsoft.com/office/drawing/2014/main" id="{082E8600-E126-DA13-A818-2265D909ED9F}"/>
              </a:ext>
            </a:extLst>
          </p:cNvPr>
          <p:cNvSpPr>
            <a:spLocks noGrp="1"/>
          </p:cNvSpPr>
          <p:nvPr>
            <p:ph type="title"/>
          </p:nvPr>
        </p:nvSpPr>
        <p:spPr>
          <a:xfrm>
            <a:off x="4558001" y="541589"/>
            <a:ext cx="6038299" cy="1325563"/>
          </a:xfrm>
        </p:spPr>
        <p:txBody>
          <a:bodyPr/>
          <a:lstStyle/>
          <a:p>
            <a:r>
              <a:rPr lang="fr-CA" spc="-300" dirty="0">
                <a:latin typeface="Congenial"/>
              </a:rPr>
              <a:t>Autoportrait</a:t>
            </a:r>
            <a:endParaRPr lang="fr-CA" spc="-300" dirty="0"/>
          </a:p>
        </p:txBody>
      </p:sp>
      <p:sp>
        <p:nvSpPr>
          <p:cNvPr id="3" name="Espace réservé du contenu 2">
            <a:extLst>
              <a:ext uri="{FF2B5EF4-FFF2-40B4-BE49-F238E27FC236}">
                <a16:creationId xmlns:a16="http://schemas.microsoft.com/office/drawing/2014/main" id="{5187004E-B268-91E0-2940-44E62D4B52B8}"/>
              </a:ext>
            </a:extLst>
          </p:cNvPr>
          <p:cNvSpPr>
            <a:spLocks noGrp="1"/>
          </p:cNvSpPr>
          <p:nvPr>
            <p:ph idx="1"/>
          </p:nvPr>
        </p:nvSpPr>
        <p:spPr>
          <a:xfrm>
            <a:off x="4687111" y="2747455"/>
            <a:ext cx="4984556" cy="3094352"/>
          </a:xfrm>
        </p:spPr>
        <p:txBody>
          <a:bodyPr vert="horz" lIns="91440" tIns="45720" rIns="91440" bIns="45720" rtlCol="0" anchor="t">
            <a:noAutofit/>
          </a:bodyPr>
          <a:lstStyle/>
          <a:p>
            <a:r>
              <a:rPr lang="fr-CA" sz="2400" i="1" spc="-150" dirty="0">
                <a:latin typeface="Congenial"/>
                <a:cs typeface="Times New Roman"/>
              </a:rPr>
              <a:t>Coordonnateur d’i-mersion CP pendant 4 ans</a:t>
            </a:r>
          </a:p>
          <a:p>
            <a:r>
              <a:rPr lang="fr-CA" sz="2400" i="1" spc="-150" dirty="0">
                <a:latin typeface="Congenial"/>
                <a:cs typeface="Times New Roman"/>
              </a:rPr>
              <a:t>Expérience directe d’accompagnement des CPN</a:t>
            </a:r>
            <a:endParaRPr lang="fr-CA" sz="2400" i="1" dirty="0"/>
          </a:p>
          <a:p>
            <a:r>
              <a:rPr lang="fr-CA" sz="2400" i="1" spc="-150" dirty="0">
                <a:latin typeface="Congenial"/>
                <a:cs typeface="Times New Roman"/>
              </a:rPr>
              <a:t>Regard privilégié sur leurs réalités et défis</a:t>
            </a:r>
            <a:endParaRPr lang="fr-CA" sz="2400" i="1" dirty="0"/>
          </a:p>
          <a:p>
            <a:r>
              <a:rPr lang="fr-CA" sz="2400" i="1" spc="-150" dirty="0">
                <a:latin typeface="Congenial"/>
                <a:cs typeface="Times New Roman"/>
              </a:rPr>
              <a:t>Retour sur le terrain à titre de concepteur pédagogique</a:t>
            </a:r>
            <a:endParaRPr lang="fr-CA" sz="2400" i="1" dirty="0">
              <a:cs typeface="Times New Roman"/>
            </a:endParaRPr>
          </a:p>
        </p:txBody>
      </p:sp>
      <p:grpSp>
        <p:nvGrpSpPr>
          <p:cNvPr id="7" name="Groupe 6">
            <a:extLst>
              <a:ext uri="{FF2B5EF4-FFF2-40B4-BE49-F238E27FC236}">
                <a16:creationId xmlns:a16="http://schemas.microsoft.com/office/drawing/2014/main" id="{8CE5B987-84E1-64FC-7C71-C9F8CCB3ACB0}"/>
              </a:ext>
            </a:extLst>
          </p:cNvPr>
          <p:cNvGrpSpPr/>
          <p:nvPr/>
        </p:nvGrpSpPr>
        <p:grpSpPr>
          <a:xfrm>
            <a:off x="0" y="646308"/>
            <a:ext cx="3416323" cy="5481959"/>
            <a:chOff x="8220352" y="841838"/>
            <a:chExt cx="3416323" cy="5481959"/>
          </a:xfrm>
        </p:grpSpPr>
        <p:pic>
          <p:nvPicPr>
            <p:cNvPr id="8" name="Image 7">
              <a:extLst>
                <a:ext uri="{FF2B5EF4-FFF2-40B4-BE49-F238E27FC236}">
                  <a16:creationId xmlns:a16="http://schemas.microsoft.com/office/drawing/2014/main" id="{9DBD1B3E-2E14-42CB-16E4-8828057901AA}"/>
                </a:ext>
              </a:extLst>
            </p:cNvPr>
            <p:cNvPicPr>
              <a:picLocks noChangeAspect="1"/>
            </p:cNvPicPr>
            <p:nvPr/>
          </p:nvPicPr>
          <p:blipFill>
            <a:blip r:embed="rId3">
              <a:alphaModFix amt="35000"/>
            </a:blip>
            <a:stretch>
              <a:fillRect/>
            </a:stretch>
          </p:blipFill>
          <p:spPr>
            <a:xfrm>
              <a:off x="8220352" y="4587830"/>
              <a:ext cx="632828" cy="619171"/>
            </a:xfrm>
            <a:prstGeom prst="rect">
              <a:avLst/>
            </a:prstGeom>
          </p:spPr>
        </p:pic>
        <p:pic>
          <p:nvPicPr>
            <p:cNvPr id="9" name="Image 8">
              <a:extLst>
                <a:ext uri="{FF2B5EF4-FFF2-40B4-BE49-F238E27FC236}">
                  <a16:creationId xmlns:a16="http://schemas.microsoft.com/office/drawing/2014/main" id="{4862584B-20FE-0786-EB45-03B93357647C}"/>
                </a:ext>
              </a:extLst>
            </p:cNvPr>
            <p:cNvPicPr>
              <a:picLocks noChangeAspect="1"/>
            </p:cNvPicPr>
            <p:nvPr/>
          </p:nvPicPr>
          <p:blipFill>
            <a:blip r:embed="rId3">
              <a:alphaModFix amt="35000"/>
            </a:blip>
            <a:stretch>
              <a:fillRect/>
            </a:stretch>
          </p:blipFill>
          <p:spPr>
            <a:xfrm>
              <a:off x="8798281" y="2550789"/>
              <a:ext cx="1090196" cy="1066669"/>
            </a:xfrm>
            <a:prstGeom prst="rect">
              <a:avLst/>
            </a:prstGeom>
          </p:spPr>
        </p:pic>
        <p:pic>
          <p:nvPicPr>
            <p:cNvPr id="10" name="Image 9">
              <a:extLst>
                <a:ext uri="{FF2B5EF4-FFF2-40B4-BE49-F238E27FC236}">
                  <a16:creationId xmlns:a16="http://schemas.microsoft.com/office/drawing/2014/main" id="{F3B96EA6-D23D-6E7B-6112-15AD0185F748}"/>
                </a:ext>
              </a:extLst>
            </p:cNvPr>
            <p:cNvPicPr>
              <a:picLocks noChangeAspect="1"/>
            </p:cNvPicPr>
            <p:nvPr/>
          </p:nvPicPr>
          <p:blipFill>
            <a:blip r:embed="rId3">
              <a:alphaModFix amt="35000"/>
            </a:blip>
            <a:stretch>
              <a:fillRect/>
            </a:stretch>
          </p:blipFill>
          <p:spPr>
            <a:xfrm>
              <a:off x="10077841" y="3865064"/>
              <a:ext cx="379720" cy="371525"/>
            </a:xfrm>
            <a:prstGeom prst="rect">
              <a:avLst/>
            </a:prstGeom>
          </p:spPr>
        </p:pic>
        <p:pic>
          <p:nvPicPr>
            <p:cNvPr id="11" name="Image 10">
              <a:extLst>
                <a:ext uri="{FF2B5EF4-FFF2-40B4-BE49-F238E27FC236}">
                  <a16:creationId xmlns:a16="http://schemas.microsoft.com/office/drawing/2014/main" id="{66AF121A-2931-2BB2-8069-43795198CCFC}"/>
                </a:ext>
              </a:extLst>
            </p:cNvPr>
            <p:cNvPicPr>
              <a:picLocks noChangeAspect="1"/>
            </p:cNvPicPr>
            <p:nvPr/>
          </p:nvPicPr>
          <p:blipFill>
            <a:blip r:embed="rId3">
              <a:alphaModFix amt="35000"/>
            </a:blip>
            <a:stretch>
              <a:fillRect/>
            </a:stretch>
          </p:blipFill>
          <p:spPr>
            <a:xfrm>
              <a:off x="10740685" y="3134037"/>
              <a:ext cx="286972" cy="280779"/>
            </a:xfrm>
            <a:prstGeom prst="rect">
              <a:avLst/>
            </a:prstGeom>
          </p:spPr>
        </p:pic>
        <p:pic>
          <p:nvPicPr>
            <p:cNvPr id="12" name="Image 11">
              <a:extLst>
                <a:ext uri="{FF2B5EF4-FFF2-40B4-BE49-F238E27FC236}">
                  <a16:creationId xmlns:a16="http://schemas.microsoft.com/office/drawing/2014/main" id="{25C1AF41-DAA3-E7D4-71B8-9237CB7FEC35}"/>
                </a:ext>
              </a:extLst>
            </p:cNvPr>
            <p:cNvPicPr>
              <a:picLocks noChangeAspect="1"/>
            </p:cNvPicPr>
            <p:nvPr/>
          </p:nvPicPr>
          <p:blipFill>
            <a:blip r:embed="rId3">
              <a:alphaModFix amt="35000"/>
            </a:blip>
            <a:stretch>
              <a:fillRect/>
            </a:stretch>
          </p:blipFill>
          <p:spPr>
            <a:xfrm>
              <a:off x="9506754" y="1734482"/>
              <a:ext cx="286972" cy="280779"/>
            </a:xfrm>
            <a:prstGeom prst="rect">
              <a:avLst/>
            </a:prstGeom>
          </p:spPr>
        </p:pic>
        <p:pic>
          <p:nvPicPr>
            <p:cNvPr id="13" name="Image 12">
              <a:extLst>
                <a:ext uri="{FF2B5EF4-FFF2-40B4-BE49-F238E27FC236}">
                  <a16:creationId xmlns:a16="http://schemas.microsoft.com/office/drawing/2014/main" id="{00C49A35-9B12-AF0B-5395-A172C1CA0CB6}"/>
                </a:ext>
              </a:extLst>
            </p:cNvPr>
            <p:cNvPicPr>
              <a:picLocks noChangeAspect="1"/>
            </p:cNvPicPr>
            <p:nvPr/>
          </p:nvPicPr>
          <p:blipFill>
            <a:blip r:embed="rId3">
              <a:alphaModFix amt="35000"/>
            </a:blip>
            <a:stretch>
              <a:fillRect/>
            </a:stretch>
          </p:blipFill>
          <p:spPr>
            <a:xfrm>
              <a:off x="8282839" y="2726173"/>
              <a:ext cx="286972" cy="280779"/>
            </a:xfrm>
            <a:prstGeom prst="rect">
              <a:avLst/>
            </a:prstGeom>
          </p:spPr>
        </p:pic>
        <p:pic>
          <p:nvPicPr>
            <p:cNvPr id="14" name="Image 13">
              <a:extLst>
                <a:ext uri="{FF2B5EF4-FFF2-40B4-BE49-F238E27FC236}">
                  <a16:creationId xmlns:a16="http://schemas.microsoft.com/office/drawing/2014/main" id="{E0712F39-D8BC-68B2-C1ED-17943B7FEBD0}"/>
                </a:ext>
              </a:extLst>
            </p:cNvPr>
            <p:cNvPicPr>
              <a:picLocks noChangeAspect="1"/>
            </p:cNvPicPr>
            <p:nvPr/>
          </p:nvPicPr>
          <p:blipFill>
            <a:blip r:embed="rId3">
              <a:alphaModFix amt="35000"/>
            </a:blip>
            <a:stretch>
              <a:fillRect/>
            </a:stretch>
          </p:blipFill>
          <p:spPr>
            <a:xfrm>
              <a:off x="10457561" y="841838"/>
              <a:ext cx="804718" cy="787352"/>
            </a:xfrm>
            <a:prstGeom prst="rect">
              <a:avLst/>
            </a:prstGeom>
          </p:spPr>
        </p:pic>
        <p:pic>
          <p:nvPicPr>
            <p:cNvPr id="15" name="Image 14">
              <a:extLst>
                <a:ext uri="{FF2B5EF4-FFF2-40B4-BE49-F238E27FC236}">
                  <a16:creationId xmlns:a16="http://schemas.microsoft.com/office/drawing/2014/main" id="{BFEA26A7-CACF-3DE2-0B7C-D89F056A7469}"/>
                </a:ext>
              </a:extLst>
            </p:cNvPr>
            <p:cNvPicPr>
              <a:picLocks noChangeAspect="1"/>
            </p:cNvPicPr>
            <p:nvPr/>
          </p:nvPicPr>
          <p:blipFill>
            <a:blip r:embed="rId3">
              <a:alphaModFix amt="35000"/>
            </a:blip>
            <a:stretch>
              <a:fillRect/>
            </a:stretch>
          </p:blipFill>
          <p:spPr>
            <a:xfrm>
              <a:off x="10483295" y="1961723"/>
              <a:ext cx="625346" cy="611851"/>
            </a:xfrm>
            <a:prstGeom prst="rect">
              <a:avLst/>
            </a:prstGeom>
          </p:spPr>
        </p:pic>
        <p:pic>
          <p:nvPicPr>
            <p:cNvPr id="16" name="Image 15">
              <a:extLst>
                <a:ext uri="{FF2B5EF4-FFF2-40B4-BE49-F238E27FC236}">
                  <a16:creationId xmlns:a16="http://schemas.microsoft.com/office/drawing/2014/main" id="{D1250C41-71DF-57BE-F06E-DF499B3BB1EB}"/>
                </a:ext>
              </a:extLst>
            </p:cNvPr>
            <p:cNvPicPr>
              <a:picLocks noChangeAspect="1"/>
            </p:cNvPicPr>
            <p:nvPr/>
          </p:nvPicPr>
          <p:blipFill>
            <a:blip r:embed="rId3">
              <a:alphaModFix amt="35000"/>
            </a:blip>
            <a:stretch>
              <a:fillRect/>
            </a:stretch>
          </p:blipFill>
          <p:spPr>
            <a:xfrm>
              <a:off x="10132100" y="4851691"/>
              <a:ext cx="1504575" cy="1472106"/>
            </a:xfrm>
            <a:prstGeom prst="rect">
              <a:avLst/>
            </a:prstGeom>
          </p:spPr>
        </p:pic>
      </p:grpSp>
      <p:sp>
        <p:nvSpPr>
          <p:cNvPr id="6" name="Espace réservé du contenu 2">
            <a:extLst>
              <a:ext uri="{FF2B5EF4-FFF2-40B4-BE49-F238E27FC236}">
                <a16:creationId xmlns:a16="http://schemas.microsoft.com/office/drawing/2014/main" id="{C87AA0CE-1CA1-1ACB-BBD2-9E5BD8693E62}"/>
              </a:ext>
            </a:extLst>
          </p:cNvPr>
          <p:cNvSpPr txBox="1">
            <a:spLocks/>
          </p:cNvSpPr>
          <p:nvPr/>
        </p:nvSpPr>
        <p:spPr>
          <a:xfrm>
            <a:off x="4578270" y="1850463"/>
            <a:ext cx="5156180" cy="481067"/>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Congenial" panose="02000503040000020004"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Congenial" panose="02000503040000020004"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Congenial" panose="02000503040000020004"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ongenial" panose="02000503040000020004"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ongenial" panose="02000503040000020004"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CA" b="1" spc="-150">
                <a:latin typeface="Congenial"/>
              </a:rPr>
              <a:t>Entre implication et analyse</a:t>
            </a:r>
            <a:endParaRPr lang="fr-CA" b="1" spc="-150"/>
          </a:p>
        </p:txBody>
      </p:sp>
      <p:pic>
        <p:nvPicPr>
          <p:cNvPr id="5" name="Image 4" descr="Une image contenant dessin, habits, illustration, personne&#10;&#10;Le contenu généré par l’IA peut être incorrect.">
            <a:extLst>
              <a:ext uri="{FF2B5EF4-FFF2-40B4-BE49-F238E27FC236}">
                <a16:creationId xmlns:a16="http://schemas.microsoft.com/office/drawing/2014/main" id="{1F32583A-39DE-5821-DC1C-4A63084CCADB}"/>
              </a:ext>
            </a:extLst>
          </p:cNvPr>
          <p:cNvPicPr>
            <a:picLocks noChangeAspect="1"/>
          </p:cNvPicPr>
          <p:nvPr/>
        </p:nvPicPr>
        <p:blipFill>
          <a:blip r:embed="rId4"/>
          <a:stretch>
            <a:fillRect/>
          </a:stretch>
        </p:blipFill>
        <p:spPr>
          <a:xfrm>
            <a:off x="542392" y="235137"/>
            <a:ext cx="3818928" cy="6373582"/>
          </a:xfrm>
          <a:prstGeom prst="rect">
            <a:avLst/>
          </a:prstGeom>
          <a:ln w="38100">
            <a:solidFill>
              <a:srgbClr val="E3BD6F"/>
            </a:solidFill>
          </a:ln>
        </p:spPr>
      </p:pic>
      <p:pic>
        <p:nvPicPr>
          <p:cNvPr id="4" name="Image 3">
            <a:extLst>
              <a:ext uri="{FF2B5EF4-FFF2-40B4-BE49-F238E27FC236}">
                <a16:creationId xmlns:a16="http://schemas.microsoft.com/office/drawing/2014/main" id="{A8EFD404-DE0A-6E61-713C-CD1BFE4658E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323711" y="1216779"/>
            <a:ext cx="1905000" cy="1905000"/>
          </a:xfrm>
          <a:prstGeom prst="rect">
            <a:avLst/>
          </a:prstGeom>
        </p:spPr>
      </p:pic>
    </p:spTree>
    <p:extLst>
      <p:ext uri="{BB962C8B-B14F-4D97-AF65-F5344CB8AC3E}">
        <p14:creationId xmlns:p14="http://schemas.microsoft.com/office/powerpoint/2010/main" val="218121258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A02A29-F384-8DD9-76B1-4C3C2714B648}"/>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D6BDC66E-7BD8-D1B1-70E1-E49AE2204591}"/>
              </a:ext>
            </a:extLst>
          </p:cNvPr>
          <p:cNvSpPr/>
          <p:nvPr/>
        </p:nvSpPr>
        <p:spPr>
          <a:xfrm rot="10800000">
            <a:off x="0" y="-85725"/>
            <a:ext cx="12192000" cy="6943725"/>
          </a:xfrm>
          <a:prstGeom prst="rect">
            <a:avLst/>
          </a:prstGeom>
          <a:gradFill flip="none" rotWithShape="1">
            <a:gsLst>
              <a:gs pos="0">
                <a:srgbClr val="BA2541">
                  <a:shade val="30000"/>
                  <a:satMod val="115000"/>
                </a:srgbClr>
              </a:gs>
              <a:gs pos="8000">
                <a:srgbClr val="BA2541">
                  <a:shade val="67500"/>
                  <a:satMod val="115000"/>
                </a:srgbClr>
              </a:gs>
              <a:gs pos="45000">
                <a:schemeClr val="bg1">
                  <a:alpha val="28000"/>
                </a:schemeClr>
              </a:gs>
              <a:gs pos="100000">
                <a:schemeClr val="bg1"/>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8" name="Titre 1">
            <a:extLst>
              <a:ext uri="{FF2B5EF4-FFF2-40B4-BE49-F238E27FC236}">
                <a16:creationId xmlns:a16="http://schemas.microsoft.com/office/drawing/2014/main" id="{143C38E1-8261-33C5-D89A-29F05CF70F64}"/>
              </a:ext>
            </a:extLst>
          </p:cNvPr>
          <p:cNvSpPr txBox="1">
            <a:spLocks/>
          </p:cNvSpPr>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Congenial" panose="02000503040000020004" pitchFamily="2" charset="0"/>
                <a:ea typeface="+mj-ea"/>
                <a:cs typeface="+mj-cs"/>
              </a:defRPr>
            </a:lvl1pPr>
          </a:lstStyle>
          <a:p>
            <a:r>
              <a:rPr lang="fr-CA" spc="-300"/>
              <a:t>Principaux résultats</a:t>
            </a:r>
          </a:p>
        </p:txBody>
      </p:sp>
      <p:sp>
        <p:nvSpPr>
          <p:cNvPr id="9" name="Espace réservé du contenu 2">
            <a:extLst>
              <a:ext uri="{FF2B5EF4-FFF2-40B4-BE49-F238E27FC236}">
                <a16:creationId xmlns:a16="http://schemas.microsoft.com/office/drawing/2014/main" id="{6EAF19FA-806D-5374-A19E-C891C2C70E08}"/>
              </a:ext>
            </a:extLst>
          </p:cNvPr>
          <p:cNvSpPr txBox="1">
            <a:spLocks/>
          </p:cNvSpPr>
          <p:nvPr/>
        </p:nvSpPr>
        <p:spPr>
          <a:xfrm>
            <a:off x="980414" y="1527408"/>
            <a:ext cx="11200560" cy="55797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Congenial" panose="02000503040000020004"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Congenial" panose="02000503040000020004"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Congenial" panose="02000503040000020004"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ongenial" panose="02000503040000020004"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ongenial" panose="02000503040000020004"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CA" b="1" spc="-150"/>
              <a:t>Compétences autodirectrices</a:t>
            </a:r>
          </a:p>
          <a:p>
            <a:endParaRPr lang="fr-CA"/>
          </a:p>
        </p:txBody>
      </p:sp>
      <p:pic>
        <p:nvPicPr>
          <p:cNvPr id="3" name="Image 2" descr="Une image contenant capture d’écran, Graphique, cercle, logo&#10;&#10;Le contenu généré par l’IA peut être incorrect.">
            <a:extLst>
              <a:ext uri="{FF2B5EF4-FFF2-40B4-BE49-F238E27FC236}">
                <a16:creationId xmlns:a16="http://schemas.microsoft.com/office/drawing/2014/main" id="{83A430D0-D324-8CE6-C598-43BD71B8554A}"/>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424" b="99153" l="424" r="99153">
                        <a14:foregroundMark x1="9746" y1="13983" x2="9746" y2="13983"/>
                        <a14:foregroundMark x1="18220" y1="11441" x2="36017" y2="13136"/>
                        <a14:foregroundMark x1="72881" y1="14831" x2="26271" y2="5932"/>
                        <a14:foregroundMark x1="26271" y1="5932" x2="4661" y2="61441"/>
                        <a14:foregroundMark x1="4661" y1="61441" x2="90254" y2="96186"/>
                        <a14:foregroundMark x1="90254" y1="96186" x2="96610" y2="54237"/>
                        <a14:foregroundMark x1="96610" y1="54237" x2="90678" y2="5932"/>
                        <a14:foregroundMark x1="90678" y1="5932" x2="18220" y2="424"/>
                        <a14:foregroundMark x1="16525" y1="5508" x2="5508" y2="46610"/>
                        <a14:foregroundMark x1="5508" y1="46610" x2="13983" y2="60593"/>
                        <a14:foregroundMark x1="6356" y1="8051" x2="2966" y2="87288"/>
                        <a14:foregroundMark x1="424" y1="85593" x2="10593" y2="99153"/>
                        <a14:foregroundMark x1="8051" y1="96610" x2="58898" y2="88983"/>
                        <a14:foregroundMark x1="58898" y1="88983" x2="92373" y2="93220"/>
                        <a14:foregroundMark x1="14831" y1="96610" x2="79661" y2="96186"/>
                        <a14:foregroundMark x1="79661" y1="96186" x2="99153" y2="58051"/>
                        <a14:foregroundMark x1="99153" y1="58051" x2="91949" y2="9322"/>
                        <a14:foregroundMark x1="91949" y1="9322" x2="89831" y2="7203"/>
                        <a14:foregroundMark x1="73729" y1="41949" x2="77119" y2="17373"/>
                        <a14:foregroundMark x1="73729" y1="64831" x2="67797" y2="54661"/>
                        <a14:foregroundMark x1="82203" y1="61441" x2="67797" y2="47881"/>
                        <a14:foregroundMark x1="44492" y1="51271" x2="49576" y2="53814"/>
                        <a14:foregroundMark x1="46186" y1="64831" x2="47881" y2="69915"/>
                        <a14:foregroundMark x1="57203" y1="69068" x2="87288" y2="39407"/>
                        <a14:foregroundMark x1="87288" y1="39407" x2="67797" y2="77119"/>
                        <a14:foregroundMark x1="67797" y1="77119" x2="48729" y2="55508"/>
                        <a14:backgroundMark x1="2119" y1="424" x2="2119" y2="424"/>
                      </a14:backgroundRemoval>
                    </a14:imgEffect>
                  </a14:imgLayer>
                </a14:imgProps>
              </a:ext>
              <a:ext uri="{28A0092B-C50C-407E-A947-70E740481C1C}">
                <a14:useLocalDpi xmlns:a14="http://schemas.microsoft.com/office/drawing/2010/main" val="0"/>
              </a:ext>
            </a:extLst>
          </a:blip>
          <a:stretch>
            <a:fillRect/>
          </a:stretch>
        </p:blipFill>
        <p:spPr>
          <a:xfrm>
            <a:off x="1002385" y="2781569"/>
            <a:ext cx="2614528" cy="2614528"/>
          </a:xfrm>
          <a:prstGeom prst="rect">
            <a:avLst/>
          </a:prstGeom>
        </p:spPr>
      </p:pic>
      <p:sp>
        <p:nvSpPr>
          <p:cNvPr id="4" name="Espace réservé du contenu 2">
            <a:extLst>
              <a:ext uri="{FF2B5EF4-FFF2-40B4-BE49-F238E27FC236}">
                <a16:creationId xmlns:a16="http://schemas.microsoft.com/office/drawing/2014/main" id="{1806CC39-A036-149C-9DBA-C2FF4B0E1F3B}"/>
              </a:ext>
            </a:extLst>
          </p:cNvPr>
          <p:cNvSpPr txBox="1">
            <a:spLocks/>
          </p:cNvSpPr>
          <p:nvPr/>
        </p:nvSpPr>
        <p:spPr>
          <a:xfrm>
            <a:off x="4179570" y="2944052"/>
            <a:ext cx="7174230" cy="247401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Congenial" panose="02000503040000020004"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Congenial" panose="02000503040000020004"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Congenial" panose="02000503040000020004"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ongenial" panose="02000503040000020004"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ongenial" panose="02000503040000020004"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CA" sz="2400" b="1" i="1" spc="-150"/>
              <a:t>« Les compétences autodirectrices s’articulent autour de l’autogestion et de l’autonomie. Elles permettent de réguler efficacement sa pratique et sa crédibilité professionnelles de manière autonome, la prise de décision éclairée et la </a:t>
            </a:r>
            <a:r>
              <a:rPr lang="fr-CA" b="1" i="1" spc="-150">
                <a:solidFill>
                  <a:srgbClr val="800D22"/>
                </a:solidFill>
              </a:rPr>
              <a:t>responsabilisation face aux enjeux professionnels et éthiques </a:t>
            </a:r>
            <a:r>
              <a:rPr lang="fr-CA" sz="2400" b="1" i="1" spc="-150"/>
              <a:t>de son rôle. »</a:t>
            </a:r>
            <a:r>
              <a:rPr lang="fr-CA" sz="2000" i="1" spc="-150"/>
              <a:t> </a:t>
            </a:r>
          </a:p>
          <a:p>
            <a:endParaRPr lang="fr-CA" sz="2000" i="1" spc="-150"/>
          </a:p>
        </p:txBody>
      </p:sp>
    </p:spTree>
    <p:extLst>
      <p:ext uri="{BB962C8B-B14F-4D97-AF65-F5344CB8AC3E}">
        <p14:creationId xmlns:p14="http://schemas.microsoft.com/office/powerpoint/2010/main" val="77837086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090E9E-2545-5661-F287-D73D9C77EA78}"/>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CBC8536C-0798-0845-F856-E44E4E6B854D}"/>
              </a:ext>
            </a:extLst>
          </p:cNvPr>
          <p:cNvSpPr/>
          <p:nvPr/>
        </p:nvSpPr>
        <p:spPr>
          <a:xfrm rot="10800000">
            <a:off x="-11026" y="-42863"/>
            <a:ext cx="12192000" cy="6943725"/>
          </a:xfrm>
          <a:prstGeom prst="rect">
            <a:avLst/>
          </a:prstGeom>
          <a:gradFill flip="none" rotWithShape="1">
            <a:gsLst>
              <a:gs pos="0">
                <a:srgbClr val="BA2541">
                  <a:shade val="30000"/>
                  <a:satMod val="115000"/>
                </a:srgbClr>
              </a:gs>
              <a:gs pos="8000">
                <a:srgbClr val="BA2541">
                  <a:shade val="67500"/>
                  <a:satMod val="115000"/>
                </a:srgbClr>
              </a:gs>
              <a:gs pos="45000">
                <a:schemeClr val="bg1">
                  <a:alpha val="28000"/>
                </a:schemeClr>
              </a:gs>
              <a:gs pos="100000">
                <a:schemeClr val="bg1"/>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8" name="Titre 1">
            <a:extLst>
              <a:ext uri="{FF2B5EF4-FFF2-40B4-BE49-F238E27FC236}">
                <a16:creationId xmlns:a16="http://schemas.microsoft.com/office/drawing/2014/main" id="{93FF9285-DB9A-3245-31BA-C05D3B99479A}"/>
              </a:ext>
            </a:extLst>
          </p:cNvPr>
          <p:cNvSpPr txBox="1">
            <a:spLocks/>
          </p:cNvSpPr>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Congenial" panose="02000503040000020004" pitchFamily="2" charset="0"/>
                <a:ea typeface="+mj-ea"/>
                <a:cs typeface="+mj-cs"/>
              </a:defRPr>
            </a:lvl1pPr>
          </a:lstStyle>
          <a:p>
            <a:r>
              <a:rPr lang="fr-CA" spc="-300"/>
              <a:t>Principaux résultats</a:t>
            </a:r>
          </a:p>
        </p:txBody>
      </p:sp>
      <p:sp>
        <p:nvSpPr>
          <p:cNvPr id="9" name="Espace réservé du contenu 2">
            <a:extLst>
              <a:ext uri="{FF2B5EF4-FFF2-40B4-BE49-F238E27FC236}">
                <a16:creationId xmlns:a16="http://schemas.microsoft.com/office/drawing/2014/main" id="{0226CF57-D34B-E6AF-8789-4759C5C5FD07}"/>
              </a:ext>
            </a:extLst>
          </p:cNvPr>
          <p:cNvSpPr txBox="1">
            <a:spLocks/>
          </p:cNvSpPr>
          <p:nvPr/>
        </p:nvSpPr>
        <p:spPr>
          <a:xfrm>
            <a:off x="980414" y="1527408"/>
            <a:ext cx="11200560" cy="55797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Congenial" panose="02000503040000020004"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Congenial" panose="02000503040000020004"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Congenial" panose="02000503040000020004"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ongenial" panose="02000503040000020004"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ongenial" panose="02000503040000020004"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CA" b="1" spc="-150"/>
              <a:t>Compétences numériques</a:t>
            </a:r>
          </a:p>
          <a:p>
            <a:endParaRPr lang="fr-CA"/>
          </a:p>
        </p:txBody>
      </p:sp>
      <p:pic>
        <p:nvPicPr>
          <p:cNvPr id="3" name="Image 2" descr="Une image contenant capture d’écran, conception, Rectangle&#10;&#10;Le contenu généré par l’IA peut être incorrect.">
            <a:extLst>
              <a:ext uri="{FF2B5EF4-FFF2-40B4-BE49-F238E27FC236}">
                <a16:creationId xmlns:a16="http://schemas.microsoft.com/office/drawing/2014/main" id="{BC901087-2C04-0764-4FA1-8D06BB17C44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2385" y="2781569"/>
            <a:ext cx="2614528" cy="2614528"/>
          </a:xfrm>
          <a:prstGeom prst="rect">
            <a:avLst/>
          </a:prstGeom>
        </p:spPr>
      </p:pic>
      <p:sp>
        <p:nvSpPr>
          <p:cNvPr id="4" name="Espace réservé du contenu 2">
            <a:extLst>
              <a:ext uri="{FF2B5EF4-FFF2-40B4-BE49-F238E27FC236}">
                <a16:creationId xmlns:a16="http://schemas.microsoft.com/office/drawing/2014/main" id="{7A3B6C1C-DA79-BF84-FD30-1EEFA349AF35}"/>
              </a:ext>
            </a:extLst>
          </p:cNvPr>
          <p:cNvSpPr txBox="1">
            <a:spLocks/>
          </p:cNvSpPr>
          <p:nvPr/>
        </p:nvSpPr>
        <p:spPr>
          <a:xfrm>
            <a:off x="4179570" y="2852971"/>
            <a:ext cx="7174230" cy="247401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Congenial" panose="02000503040000020004"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Congenial" panose="02000503040000020004"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Congenial" panose="02000503040000020004"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ongenial" panose="02000503040000020004"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ongenial" panose="02000503040000020004"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CA" sz="2400" b="1" i="1" spc="-150"/>
              <a:t>« Elles englobent à la fois la maitrise technique des outils, la compréhension conceptuelle des enjeux du numérique en éducation, la capacité d’anticiper et de suivre les évolutions technologiques, et le discernement nécessaire pour </a:t>
            </a:r>
            <a:r>
              <a:rPr lang="fr-CA" b="1" i="1" spc="-150">
                <a:solidFill>
                  <a:srgbClr val="800D22"/>
                </a:solidFill>
              </a:rPr>
              <a:t>sélectionner et intégrer les solutions les plus pertinentes</a:t>
            </a:r>
            <a:r>
              <a:rPr lang="fr-CA" sz="2400" b="1" i="1" spc="-150"/>
              <a:t> au service des apprentissages et de la pédagogie. »</a:t>
            </a:r>
            <a:r>
              <a:rPr lang="fr-CA" sz="2000" i="1" spc="-150"/>
              <a:t> </a:t>
            </a:r>
          </a:p>
          <a:p>
            <a:endParaRPr lang="fr-CA" sz="2000" i="1" spc="-150"/>
          </a:p>
        </p:txBody>
      </p:sp>
    </p:spTree>
    <p:extLst>
      <p:ext uri="{BB962C8B-B14F-4D97-AF65-F5344CB8AC3E}">
        <p14:creationId xmlns:p14="http://schemas.microsoft.com/office/powerpoint/2010/main" val="65922261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E84FC4-46AB-F6B3-40AD-7ECE511EA006}"/>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270B15B1-467E-6607-BB70-1D38324F0267}"/>
              </a:ext>
            </a:extLst>
          </p:cNvPr>
          <p:cNvSpPr/>
          <p:nvPr/>
        </p:nvSpPr>
        <p:spPr>
          <a:xfrm rot="10800000">
            <a:off x="-11026" y="-85725"/>
            <a:ext cx="12192000" cy="6943725"/>
          </a:xfrm>
          <a:prstGeom prst="rect">
            <a:avLst/>
          </a:prstGeom>
          <a:gradFill flip="none" rotWithShape="1">
            <a:gsLst>
              <a:gs pos="0">
                <a:srgbClr val="BA2541">
                  <a:shade val="30000"/>
                  <a:satMod val="115000"/>
                </a:srgbClr>
              </a:gs>
              <a:gs pos="8000">
                <a:srgbClr val="BA2541">
                  <a:shade val="67500"/>
                  <a:satMod val="115000"/>
                </a:srgbClr>
              </a:gs>
              <a:gs pos="45000">
                <a:schemeClr val="bg1">
                  <a:alpha val="28000"/>
                </a:schemeClr>
              </a:gs>
              <a:gs pos="100000">
                <a:schemeClr val="bg1"/>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8" name="Titre 1">
            <a:extLst>
              <a:ext uri="{FF2B5EF4-FFF2-40B4-BE49-F238E27FC236}">
                <a16:creationId xmlns:a16="http://schemas.microsoft.com/office/drawing/2014/main" id="{2B37F0FE-8723-3A04-C8C3-41CAC8338948}"/>
              </a:ext>
            </a:extLst>
          </p:cNvPr>
          <p:cNvSpPr txBox="1">
            <a:spLocks/>
          </p:cNvSpPr>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Congenial" panose="02000503040000020004" pitchFamily="2" charset="0"/>
                <a:ea typeface="+mj-ea"/>
                <a:cs typeface="+mj-cs"/>
              </a:defRPr>
            </a:lvl1pPr>
          </a:lstStyle>
          <a:p>
            <a:r>
              <a:rPr lang="fr-CA" spc="-300"/>
              <a:t>Principaux résultats</a:t>
            </a:r>
          </a:p>
        </p:txBody>
      </p:sp>
      <p:sp>
        <p:nvSpPr>
          <p:cNvPr id="9" name="Espace réservé du contenu 2">
            <a:extLst>
              <a:ext uri="{FF2B5EF4-FFF2-40B4-BE49-F238E27FC236}">
                <a16:creationId xmlns:a16="http://schemas.microsoft.com/office/drawing/2014/main" id="{09FCE163-7FC6-E1A6-4A61-F5783D671A65}"/>
              </a:ext>
            </a:extLst>
          </p:cNvPr>
          <p:cNvSpPr txBox="1">
            <a:spLocks/>
          </p:cNvSpPr>
          <p:nvPr/>
        </p:nvSpPr>
        <p:spPr>
          <a:xfrm>
            <a:off x="980414" y="1527408"/>
            <a:ext cx="11200560" cy="55797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Congenial" panose="02000503040000020004"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Congenial" panose="02000503040000020004"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Congenial" panose="02000503040000020004"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ongenial" panose="02000503040000020004"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ongenial" panose="02000503040000020004"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CA" b="1" spc="-150"/>
              <a:t>Compétences pédagogiques</a:t>
            </a:r>
          </a:p>
          <a:p>
            <a:endParaRPr lang="fr-CA"/>
          </a:p>
        </p:txBody>
      </p:sp>
      <p:pic>
        <p:nvPicPr>
          <p:cNvPr id="3" name="Image 2" descr="Une image contenant symbole, Graphique, Police, logo&#10;&#10;Le contenu généré par l’IA peut être incorrect.">
            <a:extLst>
              <a:ext uri="{FF2B5EF4-FFF2-40B4-BE49-F238E27FC236}">
                <a16:creationId xmlns:a16="http://schemas.microsoft.com/office/drawing/2014/main" id="{0C7403C0-6E0C-AEA6-BD95-A7123C1BA5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817" y="2781569"/>
            <a:ext cx="2645953" cy="2602218"/>
          </a:xfrm>
          <a:prstGeom prst="rect">
            <a:avLst/>
          </a:prstGeom>
        </p:spPr>
      </p:pic>
      <p:sp>
        <p:nvSpPr>
          <p:cNvPr id="4" name="Espace réservé du contenu 2">
            <a:extLst>
              <a:ext uri="{FF2B5EF4-FFF2-40B4-BE49-F238E27FC236}">
                <a16:creationId xmlns:a16="http://schemas.microsoft.com/office/drawing/2014/main" id="{5CF165AC-8450-EA35-CA87-3F3E21D61B28}"/>
              </a:ext>
            </a:extLst>
          </p:cNvPr>
          <p:cNvSpPr txBox="1">
            <a:spLocks/>
          </p:cNvSpPr>
          <p:nvPr/>
        </p:nvSpPr>
        <p:spPr>
          <a:xfrm>
            <a:off x="4179570" y="2681162"/>
            <a:ext cx="7174230" cy="247401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Congenial" panose="02000503040000020004"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Congenial" panose="02000503040000020004"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Congenial" panose="02000503040000020004"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ongenial" panose="02000503040000020004"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ongenial" panose="02000503040000020004"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CA" sz="2400" b="1" i="1" spc="-150"/>
              <a:t>« Elles permettent de concevoir, de mettre en œuvre et d’ évaluer des situations d'enseignement-apprentissage cohérentes et efficaces. Elles représentent le cœur de l'expertise du conseiller pédagonumérique, en lui permettant de comprendre les fondements théoriques de l'apprentissage, et </a:t>
            </a:r>
            <a:r>
              <a:rPr lang="fr-CA" b="1" i="1" spc="-150">
                <a:solidFill>
                  <a:srgbClr val="800D22"/>
                </a:solidFill>
              </a:rPr>
              <a:t>d'accompagner la transformation des pratiques enseignantes.</a:t>
            </a:r>
            <a:r>
              <a:rPr lang="fr-CA" b="1" i="1" spc="-150"/>
              <a:t> </a:t>
            </a:r>
            <a:r>
              <a:rPr lang="fr-CA" sz="2400" b="1" i="1" spc="-150"/>
              <a:t>»</a:t>
            </a:r>
            <a:endParaRPr lang="fr-CA" sz="2400" i="1" spc="-150">
              <a:solidFill>
                <a:srgbClr val="800D22"/>
              </a:solidFill>
            </a:endParaRPr>
          </a:p>
          <a:p>
            <a:endParaRPr lang="fr-CA" sz="2000" i="1" spc="-150"/>
          </a:p>
        </p:txBody>
      </p:sp>
    </p:spTree>
    <p:extLst>
      <p:ext uri="{BB962C8B-B14F-4D97-AF65-F5344CB8AC3E}">
        <p14:creationId xmlns:p14="http://schemas.microsoft.com/office/powerpoint/2010/main" val="179315746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C936E1-3AE3-833B-4096-8E2CC5701661}"/>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4458C015-45B0-10B0-0888-C0F91025D880}"/>
              </a:ext>
            </a:extLst>
          </p:cNvPr>
          <p:cNvSpPr/>
          <p:nvPr/>
        </p:nvSpPr>
        <p:spPr>
          <a:xfrm rot="10800000">
            <a:off x="-11026" y="-42863"/>
            <a:ext cx="12192000" cy="6943725"/>
          </a:xfrm>
          <a:prstGeom prst="rect">
            <a:avLst/>
          </a:prstGeom>
          <a:gradFill flip="none" rotWithShape="1">
            <a:gsLst>
              <a:gs pos="0">
                <a:srgbClr val="BA2541">
                  <a:shade val="30000"/>
                  <a:satMod val="115000"/>
                </a:srgbClr>
              </a:gs>
              <a:gs pos="8000">
                <a:srgbClr val="BA2541">
                  <a:shade val="67500"/>
                  <a:satMod val="115000"/>
                </a:srgbClr>
              </a:gs>
              <a:gs pos="45000">
                <a:schemeClr val="bg1">
                  <a:alpha val="28000"/>
                </a:schemeClr>
              </a:gs>
              <a:gs pos="100000">
                <a:schemeClr val="bg1"/>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8" name="Titre 1">
            <a:extLst>
              <a:ext uri="{FF2B5EF4-FFF2-40B4-BE49-F238E27FC236}">
                <a16:creationId xmlns:a16="http://schemas.microsoft.com/office/drawing/2014/main" id="{08FC2A4E-CA06-C238-9BC3-618F5C8DCE95}"/>
              </a:ext>
            </a:extLst>
          </p:cNvPr>
          <p:cNvSpPr txBox="1">
            <a:spLocks/>
          </p:cNvSpPr>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Congenial" panose="02000503040000020004" pitchFamily="2" charset="0"/>
                <a:ea typeface="+mj-ea"/>
                <a:cs typeface="+mj-cs"/>
              </a:defRPr>
            </a:lvl1pPr>
          </a:lstStyle>
          <a:p>
            <a:r>
              <a:rPr lang="fr-CA" spc="-300"/>
              <a:t>Principaux résultats</a:t>
            </a:r>
          </a:p>
        </p:txBody>
      </p:sp>
      <p:sp>
        <p:nvSpPr>
          <p:cNvPr id="9" name="Espace réservé du contenu 2">
            <a:extLst>
              <a:ext uri="{FF2B5EF4-FFF2-40B4-BE49-F238E27FC236}">
                <a16:creationId xmlns:a16="http://schemas.microsoft.com/office/drawing/2014/main" id="{C7720BF7-FC32-A8E9-1CCE-E38ED4ED7A30}"/>
              </a:ext>
            </a:extLst>
          </p:cNvPr>
          <p:cNvSpPr txBox="1">
            <a:spLocks/>
          </p:cNvSpPr>
          <p:nvPr/>
        </p:nvSpPr>
        <p:spPr>
          <a:xfrm>
            <a:off x="980414" y="1527408"/>
            <a:ext cx="11200560" cy="55797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Congenial" panose="02000503040000020004"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Congenial" panose="02000503040000020004"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Congenial" panose="02000503040000020004"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ongenial" panose="02000503040000020004"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ongenial" panose="02000503040000020004"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CA" b="1" spc="-150"/>
              <a:t>Compétences relationnelles</a:t>
            </a:r>
          </a:p>
          <a:p>
            <a:endParaRPr lang="fr-CA"/>
          </a:p>
        </p:txBody>
      </p:sp>
      <p:pic>
        <p:nvPicPr>
          <p:cNvPr id="20" name="Image 19" descr="Une image contenant symbole, capture d’écran, logo, Police&#10;&#10;Le contenu généré par l’IA peut être incorrect.">
            <a:extLst>
              <a:ext uri="{FF2B5EF4-FFF2-40B4-BE49-F238E27FC236}">
                <a16:creationId xmlns:a16="http://schemas.microsoft.com/office/drawing/2014/main" id="{B95632F6-37D1-3C19-EAD9-67CD854B0E3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9236" y="2743230"/>
            <a:ext cx="2647347" cy="2647347"/>
          </a:xfrm>
          <a:prstGeom prst="rect">
            <a:avLst/>
          </a:prstGeom>
        </p:spPr>
      </p:pic>
      <p:sp>
        <p:nvSpPr>
          <p:cNvPr id="5" name="Espace réservé du contenu 2">
            <a:extLst>
              <a:ext uri="{FF2B5EF4-FFF2-40B4-BE49-F238E27FC236}">
                <a16:creationId xmlns:a16="http://schemas.microsoft.com/office/drawing/2014/main" id="{4DA1E993-23BC-8671-D73E-C04447C936D8}"/>
              </a:ext>
            </a:extLst>
          </p:cNvPr>
          <p:cNvSpPr txBox="1">
            <a:spLocks/>
          </p:cNvSpPr>
          <p:nvPr/>
        </p:nvSpPr>
        <p:spPr>
          <a:xfrm>
            <a:off x="4038534" y="3058767"/>
            <a:ext cx="7174230" cy="247401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Congenial" panose="02000503040000020004"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Congenial" panose="02000503040000020004"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Congenial" panose="02000503040000020004"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ongenial" panose="02000503040000020004"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ongenial" panose="02000503040000020004"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CA" sz="2400" b="1" i="1" spc="-150"/>
              <a:t>« Elles englobent les aptitudes permettant d'établir, de maintenir et d'enrichir des interactions professionnelles avec l'ensemble des acteurs de l'écosystème éducatif. Génératrices de confiance mutuelle, elles constituent </a:t>
            </a:r>
            <a:r>
              <a:rPr lang="fr-CA" b="1" i="1" spc="-150">
                <a:solidFill>
                  <a:srgbClr val="800D22"/>
                </a:solidFill>
              </a:rPr>
              <a:t>le fondement social de l'efficacité </a:t>
            </a:r>
            <a:r>
              <a:rPr lang="fr-CA" sz="2400" b="1" i="1" spc="-150"/>
              <a:t>du conseiller pédagonumérique. »</a:t>
            </a:r>
            <a:endParaRPr lang="fr-CA" sz="2400" i="1" spc="-150"/>
          </a:p>
        </p:txBody>
      </p:sp>
    </p:spTree>
    <p:extLst>
      <p:ext uri="{BB962C8B-B14F-4D97-AF65-F5344CB8AC3E}">
        <p14:creationId xmlns:p14="http://schemas.microsoft.com/office/powerpoint/2010/main" val="167845138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F483DB-B791-0642-1C9F-958568181562}"/>
            </a:ext>
          </a:extLst>
        </p:cNvPr>
        <p:cNvGrpSpPr/>
        <p:nvPr/>
      </p:nvGrpSpPr>
      <p:grpSpPr>
        <a:xfrm>
          <a:off x="0" y="0"/>
          <a:ext cx="0" cy="0"/>
          <a:chOff x="0" y="0"/>
          <a:chExt cx="0" cy="0"/>
        </a:xfrm>
      </p:grpSpPr>
      <p:sp>
        <p:nvSpPr>
          <p:cNvPr id="17" name="Rectangle 16">
            <a:extLst>
              <a:ext uri="{FF2B5EF4-FFF2-40B4-BE49-F238E27FC236}">
                <a16:creationId xmlns:a16="http://schemas.microsoft.com/office/drawing/2014/main" id="{399BA0D0-A8B4-C44E-811D-44F9124FD416}"/>
              </a:ext>
            </a:extLst>
          </p:cNvPr>
          <p:cNvSpPr/>
          <p:nvPr/>
        </p:nvSpPr>
        <p:spPr>
          <a:xfrm>
            <a:off x="-11026" y="-42863"/>
            <a:ext cx="12192000" cy="6943725"/>
          </a:xfrm>
          <a:prstGeom prst="rect">
            <a:avLst/>
          </a:prstGeom>
          <a:gradFill flip="none" rotWithShape="1">
            <a:gsLst>
              <a:gs pos="0">
                <a:srgbClr val="BA2541">
                  <a:shade val="30000"/>
                  <a:satMod val="115000"/>
                </a:srgbClr>
              </a:gs>
              <a:gs pos="8000">
                <a:srgbClr val="BA2541">
                  <a:shade val="67500"/>
                  <a:satMod val="115000"/>
                </a:srgbClr>
              </a:gs>
              <a:gs pos="45000">
                <a:schemeClr val="bg1">
                  <a:alpha val="28000"/>
                </a:schemeClr>
              </a:gs>
              <a:gs pos="100000">
                <a:schemeClr val="bg1"/>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2" name="Titre 1">
            <a:extLst>
              <a:ext uri="{FF2B5EF4-FFF2-40B4-BE49-F238E27FC236}">
                <a16:creationId xmlns:a16="http://schemas.microsoft.com/office/drawing/2014/main" id="{B47EA784-3D8E-6774-657C-9C7F25509B07}"/>
              </a:ext>
            </a:extLst>
          </p:cNvPr>
          <p:cNvSpPr>
            <a:spLocks noGrp="1"/>
          </p:cNvSpPr>
          <p:nvPr>
            <p:ph type="title"/>
          </p:nvPr>
        </p:nvSpPr>
        <p:spPr>
          <a:xfrm>
            <a:off x="2247637" y="211012"/>
            <a:ext cx="8079769" cy="1325563"/>
          </a:xfrm>
        </p:spPr>
        <p:txBody>
          <a:bodyPr/>
          <a:lstStyle/>
          <a:p>
            <a:r>
              <a:rPr lang="fr-CA" spc="-300"/>
              <a:t>Principaux résultats</a:t>
            </a:r>
          </a:p>
        </p:txBody>
      </p:sp>
      <p:sp>
        <p:nvSpPr>
          <p:cNvPr id="3" name="Espace réservé du contenu 2">
            <a:extLst>
              <a:ext uri="{FF2B5EF4-FFF2-40B4-BE49-F238E27FC236}">
                <a16:creationId xmlns:a16="http://schemas.microsoft.com/office/drawing/2014/main" id="{7505964E-CD40-6A47-5779-5C316EEFCDD1}"/>
              </a:ext>
            </a:extLst>
          </p:cNvPr>
          <p:cNvSpPr>
            <a:spLocks noGrp="1"/>
          </p:cNvSpPr>
          <p:nvPr>
            <p:ph idx="1"/>
          </p:nvPr>
        </p:nvSpPr>
        <p:spPr>
          <a:xfrm>
            <a:off x="683115" y="1536575"/>
            <a:ext cx="4874676" cy="4351338"/>
          </a:xfrm>
        </p:spPr>
        <p:txBody>
          <a:bodyPr>
            <a:noAutofit/>
          </a:bodyPr>
          <a:lstStyle/>
          <a:p>
            <a:pPr marL="0" indent="0">
              <a:buNone/>
            </a:pPr>
            <a:r>
              <a:rPr lang="fr-CA" b="1" spc="-150"/>
              <a:t>Une logique systémique</a:t>
            </a:r>
          </a:p>
          <a:p>
            <a:r>
              <a:rPr lang="fr-CA" i="1" spc="-150"/>
              <a:t>Les compétences sont mobilisées de façon combinée : aucune situation professionnelle ne requiert une seule catégorie de compétences.</a:t>
            </a:r>
          </a:p>
        </p:txBody>
      </p:sp>
      <p:pic>
        <p:nvPicPr>
          <p:cNvPr id="4" name="Image 3">
            <a:extLst>
              <a:ext uri="{FF2B5EF4-FFF2-40B4-BE49-F238E27FC236}">
                <a16:creationId xmlns:a16="http://schemas.microsoft.com/office/drawing/2014/main" id="{F90913FF-F402-4809-E68B-D7D88A52E487}"/>
              </a:ext>
            </a:extLst>
          </p:cNvPr>
          <p:cNvPicPr>
            <a:picLocks noChangeAspect="1"/>
          </p:cNvPicPr>
          <p:nvPr/>
        </p:nvPicPr>
        <p:blipFill>
          <a:blip r:embed="rId3"/>
          <a:stretch>
            <a:fillRect/>
          </a:stretch>
        </p:blipFill>
        <p:spPr>
          <a:xfrm>
            <a:off x="5093109" y="423169"/>
            <a:ext cx="8298425" cy="6223819"/>
          </a:xfrm>
          <a:prstGeom prst="rect">
            <a:avLst/>
          </a:prstGeom>
        </p:spPr>
      </p:pic>
      <p:sp>
        <p:nvSpPr>
          <p:cNvPr id="6" name="Espace réservé du contenu 2">
            <a:extLst>
              <a:ext uri="{FF2B5EF4-FFF2-40B4-BE49-F238E27FC236}">
                <a16:creationId xmlns:a16="http://schemas.microsoft.com/office/drawing/2014/main" id="{AF59F894-E331-12EB-9D8C-692FF347C1D5}"/>
              </a:ext>
            </a:extLst>
          </p:cNvPr>
          <p:cNvSpPr txBox="1">
            <a:spLocks/>
          </p:cNvSpPr>
          <p:nvPr/>
        </p:nvSpPr>
        <p:spPr>
          <a:xfrm>
            <a:off x="956320" y="6335317"/>
            <a:ext cx="7049163" cy="606388"/>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Congenial" panose="02000503040000020004"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Congenial" panose="02000503040000020004"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Congenial" panose="02000503040000020004"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ongenial" panose="02000503040000020004"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ongenial" panose="02000503040000020004"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CA" sz="1600" b="1" spc="-150">
                <a:latin typeface="Congenial"/>
              </a:rPr>
              <a:t>Visuel inspiré du modèle de </a:t>
            </a:r>
            <a:r>
              <a:rPr lang="fr-CA" sz="1600" b="1" spc="-150" err="1">
                <a:latin typeface="Congenial"/>
              </a:rPr>
              <a:t>Sonnenberg</a:t>
            </a:r>
            <a:r>
              <a:rPr lang="fr-CA" sz="1600" b="1" spc="-150">
                <a:latin typeface="Congenial"/>
              </a:rPr>
              <a:t> (2021)</a:t>
            </a:r>
            <a:endParaRPr lang="fr-CA" sz="1600" b="1" spc="-150"/>
          </a:p>
        </p:txBody>
      </p:sp>
    </p:spTree>
    <p:extLst>
      <p:ext uri="{BB962C8B-B14F-4D97-AF65-F5344CB8AC3E}">
        <p14:creationId xmlns:p14="http://schemas.microsoft.com/office/powerpoint/2010/main" val="163282792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C8DEDF-E094-FDF0-3044-5E56922BF501}"/>
            </a:ext>
          </a:extLst>
        </p:cNvPr>
        <p:cNvGrpSpPr/>
        <p:nvPr/>
      </p:nvGrpSpPr>
      <p:grpSpPr>
        <a:xfrm>
          <a:off x="0" y="0"/>
          <a:ext cx="0" cy="0"/>
          <a:chOff x="0" y="0"/>
          <a:chExt cx="0" cy="0"/>
        </a:xfrm>
      </p:grpSpPr>
      <p:sp>
        <p:nvSpPr>
          <p:cNvPr id="17" name="Rectangle 16">
            <a:extLst>
              <a:ext uri="{FF2B5EF4-FFF2-40B4-BE49-F238E27FC236}">
                <a16:creationId xmlns:a16="http://schemas.microsoft.com/office/drawing/2014/main" id="{EBE2FFC0-79B5-81FD-9826-962FFBB2E9FE}"/>
              </a:ext>
            </a:extLst>
          </p:cNvPr>
          <p:cNvSpPr/>
          <p:nvPr/>
        </p:nvSpPr>
        <p:spPr>
          <a:xfrm rot="10800000">
            <a:off x="-11026" y="-42863"/>
            <a:ext cx="12192000" cy="6943725"/>
          </a:xfrm>
          <a:prstGeom prst="rect">
            <a:avLst/>
          </a:prstGeom>
          <a:gradFill flip="none" rotWithShape="1">
            <a:gsLst>
              <a:gs pos="0">
                <a:srgbClr val="BA2541">
                  <a:shade val="30000"/>
                  <a:satMod val="115000"/>
                </a:srgbClr>
              </a:gs>
              <a:gs pos="8000">
                <a:srgbClr val="BA2541">
                  <a:shade val="67500"/>
                  <a:satMod val="115000"/>
                </a:srgbClr>
              </a:gs>
              <a:gs pos="45000">
                <a:schemeClr val="bg1">
                  <a:alpha val="28000"/>
                </a:schemeClr>
              </a:gs>
              <a:gs pos="100000">
                <a:schemeClr val="bg1"/>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2" name="Titre 1">
            <a:extLst>
              <a:ext uri="{FF2B5EF4-FFF2-40B4-BE49-F238E27FC236}">
                <a16:creationId xmlns:a16="http://schemas.microsoft.com/office/drawing/2014/main" id="{2B449DF9-5A6E-08B0-7A7A-A742D1439A89}"/>
              </a:ext>
            </a:extLst>
          </p:cNvPr>
          <p:cNvSpPr>
            <a:spLocks noGrp="1"/>
          </p:cNvSpPr>
          <p:nvPr>
            <p:ph type="title"/>
          </p:nvPr>
        </p:nvSpPr>
        <p:spPr>
          <a:xfrm>
            <a:off x="529975" y="211012"/>
            <a:ext cx="8079769" cy="1325563"/>
          </a:xfrm>
        </p:spPr>
        <p:txBody>
          <a:bodyPr/>
          <a:lstStyle/>
          <a:p>
            <a:r>
              <a:rPr lang="fr-CA" spc="-300"/>
              <a:t>Principaux résultats</a:t>
            </a:r>
          </a:p>
        </p:txBody>
      </p:sp>
      <p:sp>
        <p:nvSpPr>
          <p:cNvPr id="3" name="Espace réservé du contenu 2">
            <a:extLst>
              <a:ext uri="{FF2B5EF4-FFF2-40B4-BE49-F238E27FC236}">
                <a16:creationId xmlns:a16="http://schemas.microsoft.com/office/drawing/2014/main" id="{9C927495-9EDA-73E5-D126-7258E7F75275}"/>
              </a:ext>
            </a:extLst>
          </p:cNvPr>
          <p:cNvSpPr>
            <a:spLocks noGrp="1"/>
          </p:cNvSpPr>
          <p:nvPr>
            <p:ph idx="1"/>
          </p:nvPr>
        </p:nvSpPr>
        <p:spPr>
          <a:xfrm>
            <a:off x="735460" y="1480656"/>
            <a:ext cx="10778253" cy="481067"/>
          </a:xfrm>
        </p:spPr>
        <p:txBody>
          <a:bodyPr>
            <a:noAutofit/>
          </a:bodyPr>
          <a:lstStyle/>
          <a:p>
            <a:pPr marL="0" indent="0">
              <a:buNone/>
            </a:pPr>
            <a:r>
              <a:rPr lang="fr-CA" b="1" spc="-150"/>
              <a:t>Croisement des données (compétences en fonction des situations)</a:t>
            </a:r>
          </a:p>
        </p:txBody>
      </p:sp>
      <p:grpSp>
        <p:nvGrpSpPr>
          <p:cNvPr id="7" name="Groupe 6">
            <a:extLst>
              <a:ext uri="{FF2B5EF4-FFF2-40B4-BE49-F238E27FC236}">
                <a16:creationId xmlns:a16="http://schemas.microsoft.com/office/drawing/2014/main" id="{52CA0DFF-8487-3F0C-1FB9-0C20D7A02CB5}"/>
              </a:ext>
            </a:extLst>
          </p:cNvPr>
          <p:cNvGrpSpPr/>
          <p:nvPr/>
        </p:nvGrpSpPr>
        <p:grpSpPr>
          <a:xfrm>
            <a:off x="9652843" y="579054"/>
            <a:ext cx="1983832" cy="5744743"/>
            <a:chOff x="9652843" y="579054"/>
            <a:chExt cx="1983832" cy="5744743"/>
          </a:xfrm>
        </p:grpSpPr>
        <p:pic>
          <p:nvPicPr>
            <p:cNvPr id="10" name="Image 9">
              <a:extLst>
                <a:ext uri="{FF2B5EF4-FFF2-40B4-BE49-F238E27FC236}">
                  <a16:creationId xmlns:a16="http://schemas.microsoft.com/office/drawing/2014/main" id="{5C78B293-A6A4-A900-24CA-8D3E2DABFC3D}"/>
                </a:ext>
              </a:extLst>
            </p:cNvPr>
            <p:cNvPicPr>
              <a:picLocks noChangeAspect="1"/>
            </p:cNvPicPr>
            <p:nvPr/>
          </p:nvPicPr>
          <p:blipFill>
            <a:blip r:embed="rId3">
              <a:alphaModFix amt="35000"/>
            </a:blip>
            <a:stretch>
              <a:fillRect/>
            </a:stretch>
          </p:blipFill>
          <p:spPr>
            <a:xfrm>
              <a:off x="10077841" y="3865064"/>
              <a:ext cx="379720" cy="371525"/>
            </a:xfrm>
            <a:prstGeom prst="rect">
              <a:avLst/>
            </a:prstGeom>
          </p:spPr>
        </p:pic>
        <p:pic>
          <p:nvPicPr>
            <p:cNvPr id="11" name="Image 10">
              <a:extLst>
                <a:ext uri="{FF2B5EF4-FFF2-40B4-BE49-F238E27FC236}">
                  <a16:creationId xmlns:a16="http://schemas.microsoft.com/office/drawing/2014/main" id="{CD311743-5809-1732-1FED-BAB4E98FEE2A}"/>
                </a:ext>
              </a:extLst>
            </p:cNvPr>
            <p:cNvPicPr>
              <a:picLocks noChangeAspect="1"/>
            </p:cNvPicPr>
            <p:nvPr/>
          </p:nvPicPr>
          <p:blipFill>
            <a:blip r:embed="rId3">
              <a:alphaModFix amt="35000"/>
            </a:blip>
            <a:stretch>
              <a:fillRect/>
            </a:stretch>
          </p:blipFill>
          <p:spPr>
            <a:xfrm>
              <a:off x="10740685" y="3134037"/>
              <a:ext cx="286972" cy="280779"/>
            </a:xfrm>
            <a:prstGeom prst="rect">
              <a:avLst/>
            </a:prstGeom>
          </p:spPr>
        </p:pic>
        <p:pic>
          <p:nvPicPr>
            <p:cNvPr id="14" name="Image 13">
              <a:extLst>
                <a:ext uri="{FF2B5EF4-FFF2-40B4-BE49-F238E27FC236}">
                  <a16:creationId xmlns:a16="http://schemas.microsoft.com/office/drawing/2014/main" id="{C9E73B4D-04CB-BE06-07D1-D6570DF618E7}"/>
                </a:ext>
              </a:extLst>
            </p:cNvPr>
            <p:cNvPicPr>
              <a:picLocks noChangeAspect="1"/>
            </p:cNvPicPr>
            <p:nvPr/>
          </p:nvPicPr>
          <p:blipFill>
            <a:blip r:embed="rId3">
              <a:alphaModFix amt="35000"/>
            </a:blip>
            <a:stretch>
              <a:fillRect/>
            </a:stretch>
          </p:blipFill>
          <p:spPr>
            <a:xfrm>
              <a:off x="9652843" y="579054"/>
              <a:ext cx="804718" cy="787352"/>
            </a:xfrm>
            <a:prstGeom prst="rect">
              <a:avLst/>
            </a:prstGeom>
          </p:spPr>
        </p:pic>
        <p:pic>
          <p:nvPicPr>
            <p:cNvPr id="15" name="Image 14">
              <a:extLst>
                <a:ext uri="{FF2B5EF4-FFF2-40B4-BE49-F238E27FC236}">
                  <a16:creationId xmlns:a16="http://schemas.microsoft.com/office/drawing/2014/main" id="{A4A61F46-6071-FF50-F28C-175EE9613222}"/>
                </a:ext>
              </a:extLst>
            </p:cNvPr>
            <p:cNvPicPr>
              <a:picLocks noChangeAspect="1"/>
            </p:cNvPicPr>
            <p:nvPr/>
          </p:nvPicPr>
          <p:blipFill>
            <a:blip r:embed="rId3">
              <a:alphaModFix amt="35000"/>
            </a:blip>
            <a:stretch>
              <a:fillRect/>
            </a:stretch>
          </p:blipFill>
          <p:spPr>
            <a:xfrm>
              <a:off x="10995226" y="1883390"/>
              <a:ext cx="625346" cy="611851"/>
            </a:xfrm>
            <a:prstGeom prst="rect">
              <a:avLst/>
            </a:prstGeom>
          </p:spPr>
        </p:pic>
        <p:pic>
          <p:nvPicPr>
            <p:cNvPr id="16" name="Image 15">
              <a:extLst>
                <a:ext uri="{FF2B5EF4-FFF2-40B4-BE49-F238E27FC236}">
                  <a16:creationId xmlns:a16="http://schemas.microsoft.com/office/drawing/2014/main" id="{21CE4F4E-3BF8-A5A1-9007-5065800AE5C3}"/>
                </a:ext>
              </a:extLst>
            </p:cNvPr>
            <p:cNvPicPr>
              <a:picLocks noChangeAspect="1"/>
            </p:cNvPicPr>
            <p:nvPr/>
          </p:nvPicPr>
          <p:blipFill>
            <a:blip r:embed="rId3">
              <a:alphaModFix amt="35000"/>
            </a:blip>
            <a:stretch>
              <a:fillRect/>
            </a:stretch>
          </p:blipFill>
          <p:spPr>
            <a:xfrm>
              <a:off x="10132100" y="4851691"/>
              <a:ext cx="1504575" cy="1472106"/>
            </a:xfrm>
            <a:prstGeom prst="rect">
              <a:avLst/>
            </a:prstGeom>
          </p:spPr>
        </p:pic>
      </p:grpSp>
      <p:pic>
        <p:nvPicPr>
          <p:cNvPr id="9" name="Image 8">
            <a:extLst>
              <a:ext uri="{FF2B5EF4-FFF2-40B4-BE49-F238E27FC236}">
                <a16:creationId xmlns:a16="http://schemas.microsoft.com/office/drawing/2014/main" id="{780941EC-0C91-2D5B-2886-0027446290FD}"/>
              </a:ext>
            </a:extLst>
          </p:cNvPr>
          <p:cNvPicPr>
            <a:picLocks noChangeAspect="1"/>
          </p:cNvPicPr>
          <p:nvPr/>
        </p:nvPicPr>
        <p:blipFill>
          <a:blip r:embed="rId4"/>
          <a:stretch>
            <a:fillRect/>
          </a:stretch>
        </p:blipFill>
        <p:spPr>
          <a:xfrm>
            <a:off x="1951215" y="2149793"/>
            <a:ext cx="8316486" cy="4391638"/>
          </a:xfrm>
          <a:prstGeom prst="rect">
            <a:avLst/>
          </a:prstGeom>
        </p:spPr>
      </p:pic>
    </p:spTree>
    <p:extLst>
      <p:ext uri="{BB962C8B-B14F-4D97-AF65-F5344CB8AC3E}">
        <p14:creationId xmlns:p14="http://schemas.microsoft.com/office/powerpoint/2010/main" val="63045673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9A850E-BD8C-8A73-720C-CC06C05347D9}"/>
            </a:ext>
          </a:extLst>
        </p:cNvPr>
        <p:cNvGrpSpPr/>
        <p:nvPr/>
      </p:nvGrpSpPr>
      <p:grpSpPr>
        <a:xfrm>
          <a:off x="0" y="0"/>
          <a:ext cx="0" cy="0"/>
          <a:chOff x="0" y="0"/>
          <a:chExt cx="0" cy="0"/>
        </a:xfrm>
      </p:grpSpPr>
      <p:sp>
        <p:nvSpPr>
          <p:cNvPr id="17" name="Rectangle 16">
            <a:extLst>
              <a:ext uri="{FF2B5EF4-FFF2-40B4-BE49-F238E27FC236}">
                <a16:creationId xmlns:a16="http://schemas.microsoft.com/office/drawing/2014/main" id="{5CD01722-CED4-192F-AE6F-69F842A8EF5A}"/>
              </a:ext>
            </a:extLst>
          </p:cNvPr>
          <p:cNvSpPr/>
          <p:nvPr/>
        </p:nvSpPr>
        <p:spPr>
          <a:xfrm rot="10800000">
            <a:off x="-11026" y="-42863"/>
            <a:ext cx="12192000" cy="6943725"/>
          </a:xfrm>
          <a:prstGeom prst="rect">
            <a:avLst/>
          </a:prstGeom>
          <a:gradFill flip="none" rotWithShape="1">
            <a:gsLst>
              <a:gs pos="0">
                <a:srgbClr val="BA2541">
                  <a:shade val="30000"/>
                  <a:satMod val="115000"/>
                </a:srgbClr>
              </a:gs>
              <a:gs pos="8000">
                <a:srgbClr val="BA2541">
                  <a:shade val="67500"/>
                  <a:satMod val="115000"/>
                </a:srgbClr>
              </a:gs>
              <a:gs pos="45000">
                <a:schemeClr val="bg1">
                  <a:alpha val="28000"/>
                </a:schemeClr>
              </a:gs>
              <a:gs pos="100000">
                <a:schemeClr val="bg1"/>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2" name="Titre 1">
            <a:extLst>
              <a:ext uri="{FF2B5EF4-FFF2-40B4-BE49-F238E27FC236}">
                <a16:creationId xmlns:a16="http://schemas.microsoft.com/office/drawing/2014/main" id="{441E6621-D7D0-4F5F-8C47-7B6EED13BEE6}"/>
              </a:ext>
            </a:extLst>
          </p:cNvPr>
          <p:cNvSpPr>
            <a:spLocks noGrp="1"/>
          </p:cNvSpPr>
          <p:nvPr>
            <p:ph type="title"/>
          </p:nvPr>
        </p:nvSpPr>
        <p:spPr>
          <a:xfrm>
            <a:off x="529975" y="211012"/>
            <a:ext cx="8079769" cy="1325563"/>
          </a:xfrm>
        </p:spPr>
        <p:txBody>
          <a:bodyPr/>
          <a:lstStyle/>
          <a:p>
            <a:r>
              <a:rPr lang="fr-CA" spc="-300"/>
              <a:t>Principaux résultats</a:t>
            </a:r>
          </a:p>
        </p:txBody>
      </p:sp>
      <p:sp>
        <p:nvSpPr>
          <p:cNvPr id="3" name="Espace réservé du contenu 2">
            <a:extLst>
              <a:ext uri="{FF2B5EF4-FFF2-40B4-BE49-F238E27FC236}">
                <a16:creationId xmlns:a16="http://schemas.microsoft.com/office/drawing/2014/main" id="{F6EC135A-54E5-B985-67B0-12B6C521551D}"/>
              </a:ext>
            </a:extLst>
          </p:cNvPr>
          <p:cNvSpPr>
            <a:spLocks noGrp="1"/>
          </p:cNvSpPr>
          <p:nvPr>
            <p:ph idx="1"/>
          </p:nvPr>
        </p:nvSpPr>
        <p:spPr>
          <a:xfrm>
            <a:off x="735460" y="1480656"/>
            <a:ext cx="4029723" cy="481067"/>
          </a:xfrm>
        </p:spPr>
        <p:txBody>
          <a:bodyPr>
            <a:noAutofit/>
          </a:bodyPr>
          <a:lstStyle/>
          <a:p>
            <a:pPr marL="0" indent="0">
              <a:buNone/>
            </a:pPr>
            <a:r>
              <a:rPr lang="fr-CA" b="1" spc="-150"/>
              <a:t>Croisement des données (compétences en fonction des situations)</a:t>
            </a:r>
          </a:p>
        </p:txBody>
      </p:sp>
      <p:grpSp>
        <p:nvGrpSpPr>
          <p:cNvPr id="7" name="Groupe 6">
            <a:extLst>
              <a:ext uri="{FF2B5EF4-FFF2-40B4-BE49-F238E27FC236}">
                <a16:creationId xmlns:a16="http://schemas.microsoft.com/office/drawing/2014/main" id="{FC2D45BE-DEB4-FDB3-09EA-A7FF814DF242}"/>
              </a:ext>
            </a:extLst>
          </p:cNvPr>
          <p:cNvGrpSpPr/>
          <p:nvPr/>
        </p:nvGrpSpPr>
        <p:grpSpPr>
          <a:xfrm>
            <a:off x="9652843" y="579054"/>
            <a:ext cx="1983832" cy="5744743"/>
            <a:chOff x="9652843" y="579054"/>
            <a:chExt cx="1983832" cy="5744743"/>
          </a:xfrm>
        </p:grpSpPr>
        <p:pic>
          <p:nvPicPr>
            <p:cNvPr id="10" name="Image 9">
              <a:extLst>
                <a:ext uri="{FF2B5EF4-FFF2-40B4-BE49-F238E27FC236}">
                  <a16:creationId xmlns:a16="http://schemas.microsoft.com/office/drawing/2014/main" id="{3C6AC25A-FD18-D9FD-CF2B-EA145265DA6A}"/>
                </a:ext>
              </a:extLst>
            </p:cNvPr>
            <p:cNvPicPr>
              <a:picLocks noChangeAspect="1"/>
            </p:cNvPicPr>
            <p:nvPr/>
          </p:nvPicPr>
          <p:blipFill>
            <a:blip r:embed="rId3">
              <a:alphaModFix amt="35000"/>
            </a:blip>
            <a:stretch>
              <a:fillRect/>
            </a:stretch>
          </p:blipFill>
          <p:spPr>
            <a:xfrm>
              <a:off x="10077841" y="3865064"/>
              <a:ext cx="379720" cy="371525"/>
            </a:xfrm>
            <a:prstGeom prst="rect">
              <a:avLst/>
            </a:prstGeom>
          </p:spPr>
        </p:pic>
        <p:pic>
          <p:nvPicPr>
            <p:cNvPr id="11" name="Image 10">
              <a:extLst>
                <a:ext uri="{FF2B5EF4-FFF2-40B4-BE49-F238E27FC236}">
                  <a16:creationId xmlns:a16="http://schemas.microsoft.com/office/drawing/2014/main" id="{DA959578-0780-63C2-DDC4-37743E64D9A3}"/>
                </a:ext>
              </a:extLst>
            </p:cNvPr>
            <p:cNvPicPr>
              <a:picLocks noChangeAspect="1"/>
            </p:cNvPicPr>
            <p:nvPr/>
          </p:nvPicPr>
          <p:blipFill>
            <a:blip r:embed="rId3">
              <a:alphaModFix amt="35000"/>
            </a:blip>
            <a:stretch>
              <a:fillRect/>
            </a:stretch>
          </p:blipFill>
          <p:spPr>
            <a:xfrm>
              <a:off x="10740685" y="3134037"/>
              <a:ext cx="286972" cy="280779"/>
            </a:xfrm>
            <a:prstGeom prst="rect">
              <a:avLst/>
            </a:prstGeom>
          </p:spPr>
        </p:pic>
        <p:pic>
          <p:nvPicPr>
            <p:cNvPr id="14" name="Image 13">
              <a:extLst>
                <a:ext uri="{FF2B5EF4-FFF2-40B4-BE49-F238E27FC236}">
                  <a16:creationId xmlns:a16="http://schemas.microsoft.com/office/drawing/2014/main" id="{E5BC9B8A-85D5-27F7-F24C-03BAB3774B1A}"/>
                </a:ext>
              </a:extLst>
            </p:cNvPr>
            <p:cNvPicPr>
              <a:picLocks noChangeAspect="1"/>
            </p:cNvPicPr>
            <p:nvPr/>
          </p:nvPicPr>
          <p:blipFill>
            <a:blip r:embed="rId3">
              <a:alphaModFix amt="35000"/>
            </a:blip>
            <a:stretch>
              <a:fillRect/>
            </a:stretch>
          </p:blipFill>
          <p:spPr>
            <a:xfrm>
              <a:off x="9652843" y="579054"/>
              <a:ext cx="804718" cy="787352"/>
            </a:xfrm>
            <a:prstGeom prst="rect">
              <a:avLst/>
            </a:prstGeom>
          </p:spPr>
        </p:pic>
        <p:pic>
          <p:nvPicPr>
            <p:cNvPr id="15" name="Image 14">
              <a:extLst>
                <a:ext uri="{FF2B5EF4-FFF2-40B4-BE49-F238E27FC236}">
                  <a16:creationId xmlns:a16="http://schemas.microsoft.com/office/drawing/2014/main" id="{188C0C8A-42D9-7349-266F-F2F8763E06D2}"/>
                </a:ext>
              </a:extLst>
            </p:cNvPr>
            <p:cNvPicPr>
              <a:picLocks noChangeAspect="1"/>
            </p:cNvPicPr>
            <p:nvPr/>
          </p:nvPicPr>
          <p:blipFill>
            <a:blip r:embed="rId3">
              <a:alphaModFix amt="35000"/>
            </a:blip>
            <a:stretch>
              <a:fillRect/>
            </a:stretch>
          </p:blipFill>
          <p:spPr>
            <a:xfrm>
              <a:off x="10995226" y="1883390"/>
              <a:ext cx="625346" cy="611851"/>
            </a:xfrm>
            <a:prstGeom prst="rect">
              <a:avLst/>
            </a:prstGeom>
          </p:spPr>
        </p:pic>
        <p:pic>
          <p:nvPicPr>
            <p:cNvPr id="16" name="Image 15">
              <a:extLst>
                <a:ext uri="{FF2B5EF4-FFF2-40B4-BE49-F238E27FC236}">
                  <a16:creationId xmlns:a16="http://schemas.microsoft.com/office/drawing/2014/main" id="{144391B7-A6D0-55EA-1FB4-038655B4D7B7}"/>
                </a:ext>
              </a:extLst>
            </p:cNvPr>
            <p:cNvPicPr>
              <a:picLocks noChangeAspect="1"/>
            </p:cNvPicPr>
            <p:nvPr/>
          </p:nvPicPr>
          <p:blipFill>
            <a:blip r:embed="rId3">
              <a:alphaModFix amt="35000"/>
            </a:blip>
            <a:stretch>
              <a:fillRect/>
            </a:stretch>
          </p:blipFill>
          <p:spPr>
            <a:xfrm>
              <a:off x="10132100" y="4851691"/>
              <a:ext cx="1504575" cy="1472106"/>
            </a:xfrm>
            <a:prstGeom prst="rect">
              <a:avLst/>
            </a:prstGeom>
          </p:spPr>
        </p:pic>
      </p:grpSp>
      <p:pic>
        <p:nvPicPr>
          <p:cNvPr id="6" name="Image 5">
            <a:extLst>
              <a:ext uri="{FF2B5EF4-FFF2-40B4-BE49-F238E27FC236}">
                <a16:creationId xmlns:a16="http://schemas.microsoft.com/office/drawing/2014/main" id="{67F201A6-26B5-2984-3714-256B907DBE1E}"/>
              </a:ext>
            </a:extLst>
          </p:cNvPr>
          <p:cNvPicPr>
            <a:picLocks noChangeAspect="1"/>
          </p:cNvPicPr>
          <p:nvPr/>
        </p:nvPicPr>
        <p:blipFill>
          <a:blip r:embed="rId4"/>
          <a:stretch>
            <a:fillRect/>
          </a:stretch>
        </p:blipFill>
        <p:spPr>
          <a:xfrm>
            <a:off x="5711298" y="211012"/>
            <a:ext cx="6207862" cy="6436573"/>
          </a:xfrm>
          <a:prstGeom prst="rect">
            <a:avLst/>
          </a:prstGeom>
        </p:spPr>
      </p:pic>
      <p:sp>
        <p:nvSpPr>
          <p:cNvPr id="4" name="ZoneTexte 3">
            <a:extLst>
              <a:ext uri="{FF2B5EF4-FFF2-40B4-BE49-F238E27FC236}">
                <a16:creationId xmlns:a16="http://schemas.microsoft.com/office/drawing/2014/main" id="{FB8D509C-C4EA-BED2-0F9B-A383270E3EB9}"/>
              </a:ext>
            </a:extLst>
          </p:cNvPr>
          <p:cNvSpPr txBox="1"/>
          <p:nvPr/>
        </p:nvSpPr>
        <p:spPr>
          <a:xfrm>
            <a:off x="770522" y="2810871"/>
            <a:ext cx="4940776" cy="646331"/>
          </a:xfrm>
          <a:prstGeom prst="rect">
            <a:avLst/>
          </a:prstGeom>
          <a:noFill/>
        </p:spPr>
        <p:txBody>
          <a:bodyPr wrap="none" rtlCol="0">
            <a:spAutoFit/>
          </a:bodyPr>
          <a:lstStyle/>
          <a:p>
            <a:r>
              <a:rPr lang="fr-CA">
                <a:latin typeface="Congenial" panose="02000503040000020004" pitchFamily="2" charset="0"/>
              </a:rPr>
              <a:t>ex: Famille 6 : </a:t>
            </a:r>
          </a:p>
          <a:p>
            <a:r>
              <a:rPr lang="fr-CA" b="1">
                <a:latin typeface="Congenial" panose="02000503040000020004" pitchFamily="2" charset="0"/>
              </a:rPr>
              <a:t>Collaboration et partage des connaissances</a:t>
            </a:r>
            <a:endParaRPr lang="fr-CA">
              <a:latin typeface="Congenial" panose="02000503040000020004" pitchFamily="2" charset="0"/>
            </a:endParaRPr>
          </a:p>
        </p:txBody>
      </p:sp>
    </p:spTree>
    <p:extLst>
      <p:ext uri="{BB962C8B-B14F-4D97-AF65-F5344CB8AC3E}">
        <p14:creationId xmlns:p14="http://schemas.microsoft.com/office/powerpoint/2010/main" val="16946582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117ABF-2118-2792-FDE8-4020B81C5A9F}"/>
            </a:ext>
          </a:extLst>
        </p:cNvPr>
        <p:cNvGrpSpPr/>
        <p:nvPr/>
      </p:nvGrpSpPr>
      <p:grpSpPr>
        <a:xfrm>
          <a:off x="0" y="0"/>
          <a:ext cx="0" cy="0"/>
          <a:chOff x="0" y="0"/>
          <a:chExt cx="0" cy="0"/>
        </a:xfrm>
      </p:grpSpPr>
      <p:sp>
        <p:nvSpPr>
          <p:cNvPr id="17" name="Rectangle 16">
            <a:extLst>
              <a:ext uri="{FF2B5EF4-FFF2-40B4-BE49-F238E27FC236}">
                <a16:creationId xmlns:a16="http://schemas.microsoft.com/office/drawing/2014/main" id="{E44D87FD-DE5A-90F3-6FAB-42F7D1B33F8D}"/>
              </a:ext>
            </a:extLst>
          </p:cNvPr>
          <p:cNvSpPr/>
          <p:nvPr/>
        </p:nvSpPr>
        <p:spPr>
          <a:xfrm rot="10800000">
            <a:off x="-11026" y="-42863"/>
            <a:ext cx="12192000" cy="6943725"/>
          </a:xfrm>
          <a:prstGeom prst="rect">
            <a:avLst/>
          </a:prstGeom>
          <a:gradFill flip="none" rotWithShape="1">
            <a:gsLst>
              <a:gs pos="0">
                <a:srgbClr val="BA2541">
                  <a:shade val="30000"/>
                  <a:satMod val="115000"/>
                </a:srgbClr>
              </a:gs>
              <a:gs pos="8000">
                <a:srgbClr val="BA2541">
                  <a:shade val="67500"/>
                  <a:satMod val="115000"/>
                </a:srgbClr>
              </a:gs>
              <a:gs pos="45000">
                <a:schemeClr val="bg1">
                  <a:alpha val="28000"/>
                </a:schemeClr>
              </a:gs>
              <a:gs pos="100000">
                <a:schemeClr val="bg1"/>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2" name="Titre 1">
            <a:extLst>
              <a:ext uri="{FF2B5EF4-FFF2-40B4-BE49-F238E27FC236}">
                <a16:creationId xmlns:a16="http://schemas.microsoft.com/office/drawing/2014/main" id="{7EF2EDDD-B534-5FB6-492F-4BA9831C4027}"/>
              </a:ext>
            </a:extLst>
          </p:cNvPr>
          <p:cNvSpPr>
            <a:spLocks noGrp="1"/>
          </p:cNvSpPr>
          <p:nvPr>
            <p:ph type="title"/>
          </p:nvPr>
        </p:nvSpPr>
        <p:spPr>
          <a:xfrm>
            <a:off x="529975" y="211012"/>
            <a:ext cx="8079769" cy="1325563"/>
          </a:xfrm>
        </p:spPr>
        <p:txBody>
          <a:bodyPr/>
          <a:lstStyle/>
          <a:p>
            <a:r>
              <a:rPr lang="fr-CA" spc="-300"/>
              <a:t>Principaux résultats</a:t>
            </a:r>
          </a:p>
        </p:txBody>
      </p:sp>
      <p:sp>
        <p:nvSpPr>
          <p:cNvPr id="3" name="Espace réservé du contenu 2">
            <a:extLst>
              <a:ext uri="{FF2B5EF4-FFF2-40B4-BE49-F238E27FC236}">
                <a16:creationId xmlns:a16="http://schemas.microsoft.com/office/drawing/2014/main" id="{6673B312-469F-4C70-987F-D8AEFB64B1E7}"/>
              </a:ext>
            </a:extLst>
          </p:cNvPr>
          <p:cNvSpPr>
            <a:spLocks noGrp="1"/>
          </p:cNvSpPr>
          <p:nvPr>
            <p:ph idx="1"/>
          </p:nvPr>
        </p:nvSpPr>
        <p:spPr>
          <a:xfrm>
            <a:off x="735460" y="1480656"/>
            <a:ext cx="4029723" cy="481067"/>
          </a:xfrm>
        </p:spPr>
        <p:txBody>
          <a:bodyPr>
            <a:noAutofit/>
          </a:bodyPr>
          <a:lstStyle/>
          <a:p>
            <a:pPr marL="0" indent="0">
              <a:buNone/>
            </a:pPr>
            <a:r>
              <a:rPr lang="fr-CA" b="1" spc="-150"/>
              <a:t>Croisement des données (compétences en fonction des situations)</a:t>
            </a:r>
          </a:p>
        </p:txBody>
      </p:sp>
      <p:grpSp>
        <p:nvGrpSpPr>
          <p:cNvPr id="7" name="Groupe 6">
            <a:extLst>
              <a:ext uri="{FF2B5EF4-FFF2-40B4-BE49-F238E27FC236}">
                <a16:creationId xmlns:a16="http://schemas.microsoft.com/office/drawing/2014/main" id="{4A4D69C7-425E-8916-E251-E3131372A0CD}"/>
              </a:ext>
            </a:extLst>
          </p:cNvPr>
          <p:cNvGrpSpPr/>
          <p:nvPr/>
        </p:nvGrpSpPr>
        <p:grpSpPr>
          <a:xfrm>
            <a:off x="9652843" y="579054"/>
            <a:ext cx="1983832" cy="5744743"/>
            <a:chOff x="9652843" y="579054"/>
            <a:chExt cx="1983832" cy="5744743"/>
          </a:xfrm>
        </p:grpSpPr>
        <p:pic>
          <p:nvPicPr>
            <p:cNvPr id="10" name="Image 9">
              <a:extLst>
                <a:ext uri="{FF2B5EF4-FFF2-40B4-BE49-F238E27FC236}">
                  <a16:creationId xmlns:a16="http://schemas.microsoft.com/office/drawing/2014/main" id="{073A2940-65AB-59D1-52B8-CBFDCFBF8503}"/>
                </a:ext>
              </a:extLst>
            </p:cNvPr>
            <p:cNvPicPr>
              <a:picLocks noChangeAspect="1"/>
            </p:cNvPicPr>
            <p:nvPr/>
          </p:nvPicPr>
          <p:blipFill>
            <a:blip r:embed="rId3">
              <a:alphaModFix amt="35000"/>
            </a:blip>
            <a:stretch>
              <a:fillRect/>
            </a:stretch>
          </p:blipFill>
          <p:spPr>
            <a:xfrm>
              <a:off x="10077841" y="3865064"/>
              <a:ext cx="379720" cy="371525"/>
            </a:xfrm>
            <a:prstGeom prst="rect">
              <a:avLst/>
            </a:prstGeom>
          </p:spPr>
        </p:pic>
        <p:pic>
          <p:nvPicPr>
            <p:cNvPr id="11" name="Image 10">
              <a:extLst>
                <a:ext uri="{FF2B5EF4-FFF2-40B4-BE49-F238E27FC236}">
                  <a16:creationId xmlns:a16="http://schemas.microsoft.com/office/drawing/2014/main" id="{AE8FF272-A661-A208-D324-177704470E9E}"/>
                </a:ext>
              </a:extLst>
            </p:cNvPr>
            <p:cNvPicPr>
              <a:picLocks noChangeAspect="1"/>
            </p:cNvPicPr>
            <p:nvPr/>
          </p:nvPicPr>
          <p:blipFill>
            <a:blip r:embed="rId3">
              <a:alphaModFix amt="35000"/>
            </a:blip>
            <a:stretch>
              <a:fillRect/>
            </a:stretch>
          </p:blipFill>
          <p:spPr>
            <a:xfrm>
              <a:off x="10740685" y="3134037"/>
              <a:ext cx="286972" cy="280779"/>
            </a:xfrm>
            <a:prstGeom prst="rect">
              <a:avLst/>
            </a:prstGeom>
          </p:spPr>
        </p:pic>
        <p:pic>
          <p:nvPicPr>
            <p:cNvPr id="14" name="Image 13">
              <a:extLst>
                <a:ext uri="{FF2B5EF4-FFF2-40B4-BE49-F238E27FC236}">
                  <a16:creationId xmlns:a16="http://schemas.microsoft.com/office/drawing/2014/main" id="{846DBF8A-E494-7185-8A68-C27D50213E44}"/>
                </a:ext>
              </a:extLst>
            </p:cNvPr>
            <p:cNvPicPr>
              <a:picLocks noChangeAspect="1"/>
            </p:cNvPicPr>
            <p:nvPr/>
          </p:nvPicPr>
          <p:blipFill>
            <a:blip r:embed="rId3">
              <a:alphaModFix amt="35000"/>
            </a:blip>
            <a:stretch>
              <a:fillRect/>
            </a:stretch>
          </p:blipFill>
          <p:spPr>
            <a:xfrm>
              <a:off x="9652843" y="579054"/>
              <a:ext cx="804718" cy="787352"/>
            </a:xfrm>
            <a:prstGeom prst="rect">
              <a:avLst/>
            </a:prstGeom>
          </p:spPr>
        </p:pic>
        <p:pic>
          <p:nvPicPr>
            <p:cNvPr id="15" name="Image 14">
              <a:extLst>
                <a:ext uri="{FF2B5EF4-FFF2-40B4-BE49-F238E27FC236}">
                  <a16:creationId xmlns:a16="http://schemas.microsoft.com/office/drawing/2014/main" id="{35FC11BB-EB75-9DA1-63D9-C22823777DDC}"/>
                </a:ext>
              </a:extLst>
            </p:cNvPr>
            <p:cNvPicPr>
              <a:picLocks noChangeAspect="1"/>
            </p:cNvPicPr>
            <p:nvPr/>
          </p:nvPicPr>
          <p:blipFill>
            <a:blip r:embed="rId3">
              <a:alphaModFix amt="35000"/>
            </a:blip>
            <a:stretch>
              <a:fillRect/>
            </a:stretch>
          </p:blipFill>
          <p:spPr>
            <a:xfrm>
              <a:off x="10995226" y="1883390"/>
              <a:ext cx="625346" cy="611851"/>
            </a:xfrm>
            <a:prstGeom prst="rect">
              <a:avLst/>
            </a:prstGeom>
          </p:spPr>
        </p:pic>
        <p:pic>
          <p:nvPicPr>
            <p:cNvPr id="16" name="Image 15">
              <a:extLst>
                <a:ext uri="{FF2B5EF4-FFF2-40B4-BE49-F238E27FC236}">
                  <a16:creationId xmlns:a16="http://schemas.microsoft.com/office/drawing/2014/main" id="{6C238954-5601-6B2E-37D2-63C393B698CD}"/>
                </a:ext>
              </a:extLst>
            </p:cNvPr>
            <p:cNvPicPr>
              <a:picLocks noChangeAspect="1"/>
            </p:cNvPicPr>
            <p:nvPr/>
          </p:nvPicPr>
          <p:blipFill>
            <a:blip r:embed="rId3">
              <a:alphaModFix amt="35000"/>
            </a:blip>
            <a:stretch>
              <a:fillRect/>
            </a:stretch>
          </p:blipFill>
          <p:spPr>
            <a:xfrm>
              <a:off x="10132100" y="4851691"/>
              <a:ext cx="1504575" cy="1472106"/>
            </a:xfrm>
            <a:prstGeom prst="rect">
              <a:avLst/>
            </a:prstGeom>
          </p:spPr>
        </p:pic>
      </p:grpSp>
      <p:sp>
        <p:nvSpPr>
          <p:cNvPr id="4" name="ZoneTexte 3">
            <a:extLst>
              <a:ext uri="{FF2B5EF4-FFF2-40B4-BE49-F238E27FC236}">
                <a16:creationId xmlns:a16="http://schemas.microsoft.com/office/drawing/2014/main" id="{717C3258-6FC4-797E-9174-D17E5811534D}"/>
              </a:ext>
            </a:extLst>
          </p:cNvPr>
          <p:cNvSpPr txBox="1"/>
          <p:nvPr/>
        </p:nvSpPr>
        <p:spPr>
          <a:xfrm>
            <a:off x="770522" y="2810871"/>
            <a:ext cx="2759089" cy="646331"/>
          </a:xfrm>
          <a:prstGeom prst="rect">
            <a:avLst/>
          </a:prstGeom>
          <a:noFill/>
        </p:spPr>
        <p:txBody>
          <a:bodyPr wrap="none" rtlCol="0">
            <a:spAutoFit/>
          </a:bodyPr>
          <a:lstStyle/>
          <a:p>
            <a:r>
              <a:rPr lang="fr-CA">
                <a:latin typeface="Congenial" panose="02000503040000020004" pitchFamily="2" charset="0"/>
              </a:rPr>
              <a:t>ex: Famille 7 : </a:t>
            </a:r>
          </a:p>
          <a:p>
            <a:r>
              <a:rPr lang="fr-CA" b="1">
                <a:latin typeface="Congenial" panose="02000503040000020004" pitchFamily="2" charset="0"/>
              </a:rPr>
              <a:t>Gestion et coordination</a:t>
            </a:r>
            <a:endParaRPr lang="fr-CA">
              <a:latin typeface="Congenial" panose="02000503040000020004" pitchFamily="2" charset="0"/>
            </a:endParaRPr>
          </a:p>
        </p:txBody>
      </p:sp>
      <p:pic>
        <p:nvPicPr>
          <p:cNvPr id="8" name="Image 7">
            <a:extLst>
              <a:ext uri="{FF2B5EF4-FFF2-40B4-BE49-F238E27FC236}">
                <a16:creationId xmlns:a16="http://schemas.microsoft.com/office/drawing/2014/main" id="{34D62310-9555-7F5E-9ACF-0784465D3F21}"/>
              </a:ext>
            </a:extLst>
          </p:cNvPr>
          <p:cNvPicPr>
            <a:picLocks noChangeAspect="1"/>
          </p:cNvPicPr>
          <p:nvPr/>
        </p:nvPicPr>
        <p:blipFill>
          <a:blip r:embed="rId4"/>
          <a:stretch>
            <a:fillRect/>
          </a:stretch>
        </p:blipFill>
        <p:spPr>
          <a:xfrm>
            <a:off x="5546731" y="534203"/>
            <a:ext cx="6234348" cy="5991164"/>
          </a:xfrm>
          <a:prstGeom prst="rect">
            <a:avLst/>
          </a:prstGeom>
        </p:spPr>
      </p:pic>
    </p:spTree>
    <p:extLst>
      <p:ext uri="{BB962C8B-B14F-4D97-AF65-F5344CB8AC3E}">
        <p14:creationId xmlns:p14="http://schemas.microsoft.com/office/powerpoint/2010/main" val="80626933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031F1E-C4DD-7E03-8587-EDBA20A5B194}"/>
            </a:ext>
          </a:extLst>
        </p:cNvPr>
        <p:cNvGrpSpPr/>
        <p:nvPr/>
      </p:nvGrpSpPr>
      <p:grpSpPr>
        <a:xfrm>
          <a:off x="0" y="0"/>
          <a:ext cx="0" cy="0"/>
          <a:chOff x="0" y="0"/>
          <a:chExt cx="0" cy="0"/>
        </a:xfrm>
      </p:grpSpPr>
      <p:sp>
        <p:nvSpPr>
          <p:cNvPr id="17" name="Rectangle 16">
            <a:extLst>
              <a:ext uri="{FF2B5EF4-FFF2-40B4-BE49-F238E27FC236}">
                <a16:creationId xmlns:a16="http://schemas.microsoft.com/office/drawing/2014/main" id="{AA4930F5-5937-B828-559F-E07C0B7FB8A7}"/>
              </a:ext>
            </a:extLst>
          </p:cNvPr>
          <p:cNvSpPr/>
          <p:nvPr/>
        </p:nvSpPr>
        <p:spPr>
          <a:xfrm rot="10800000">
            <a:off x="-11026" y="-42863"/>
            <a:ext cx="12192000" cy="6943725"/>
          </a:xfrm>
          <a:prstGeom prst="rect">
            <a:avLst/>
          </a:prstGeom>
          <a:gradFill flip="none" rotWithShape="1">
            <a:gsLst>
              <a:gs pos="0">
                <a:srgbClr val="BA2541">
                  <a:shade val="30000"/>
                  <a:satMod val="115000"/>
                </a:srgbClr>
              </a:gs>
              <a:gs pos="8000">
                <a:srgbClr val="BA2541">
                  <a:shade val="67500"/>
                  <a:satMod val="115000"/>
                </a:srgbClr>
              </a:gs>
              <a:gs pos="45000">
                <a:schemeClr val="bg1">
                  <a:alpha val="28000"/>
                </a:schemeClr>
              </a:gs>
              <a:gs pos="100000">
                <a:schemeClr val="bg1"/>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2" name="Titre 1">
            <a:extLst>
              <a:ext uri="{FF2B5EF4-FFF2-40B4-BE49-F238E27FC236}">
                <a16:creationId xmlns:a16="http://schemas.microsoft.com/office/drawing/2014/main" id="{F21215B8-06B5-2B99-92A6-FEB846D04E17}"/>
              </a:ext>
            </a:extLst>
          </p:cNvPr>
          <p:cNvSpPr>
            <a:spLocks noGrp="1"/>
          </p:cNvSpPr>
          <p:nvPr>
            <p:ph type="title"/>
          </p:nvPr>
        </p:nvSpPr>
        <p:spPr>
          <a:xfrm>
            <a:off x="529975" y="211012"/>
            <a:ext cx="8079769" cy="1325563"/>
          </a:xfrm>
        </p:spPr>
        <p:txBody>
          <a:bodyPr/>
          <a:lstStyle/>
          <a:p>
            <a:r>
              <a:rPr lang="fr-CA" spc="-300"/>
              <a:t>Principaux résultats</a:t>
            </a:r>
          </a:p>
        </p:txBody>
      </p:sp>
      <p:sp>
        <p:nvSpPr>
          <p:cNvPr id="3" name="Espace réservé du contenu 2">
            <a:extLst>
              <a:ext uri="{FF2B5EF4-FFF2-40B4-BE49-F238E27FC236}">
                <a16:creationId xmlns:a16="http://schemas.microsoft.com/office/drawing/2014/main" id="{47260F38-35D2-BA15-EC7B-3919B15491ED}"/>
              </a:ext>
            </a:extLst>
          </p:cNvPr>
          <p:cNvSpPr>
            <a:spLocks noGrp="1"/>
          </p:cNvSpPr>
          <p:nvPr>
            <p:ph idx="1"/>
          </p:nvPr>
        </p:nvSpPr>
        <p:spPr>
          <a:xfrm>
            <a:off x="735460" y="1480656"/>
            <a:ext cx="10259766" cy="481067"/>
          </a:xfrm>
        </p:spPr>
        <p:txBody>
          <a:bodyPr>
            <a:noAutofit/>
          </a:bodyPr>
          <a:lstStyle/>
          <a:p>
            <a:pPr marL="0" indent="0">
              <a:buNone/>
            </a:pPr>
            <a:r>
              <a:rPr lang="fr-CA" b="1" spc="-150"/>
              <a:t>Croisement des données (situations en fonction des compétences)</a:t>
            </a:r>
          </a:p>
        </p:txBody>
      </p:sp>
      <p:grpSp>
        <p:nvGrpSpPr>
          <p:cNvPr id="7" name="Groupe 6">
            <a:extLst>
              <a:ext uri="{FF2B5EF4-FFF2-40B4-BE49-F238E27FC236}">
                <a16:creationId xmlns:a16="http://schemas.microsoft.com/office/drawing/2014/main" id="{140B9D4C-7D3C-F3FC-51D7-3E19F150571B}"/>
              </a:ext>
            </a:extLst>
          </p:cNvPr>
          <p:cNvGrpSpPr/>
          <p:nvPr/>
        </p:nvGrpSpPr>
        <p:grpSpPr>
          <a:xfrm>
            <a:off x="10077841" y="3134037"/>
            <a:ext cx="1558834" cy="3189760"/>
            <a:chOff x="10077841" y="3134037"/>
            <a:chExt cx="1558834" cy="3189760"/>
          </a:xfrm>
        </p:grpSpPr>
        <p:pic>
          <p:nvPicPr>
            <p:cNvPr id="10" name="Image 9">
              <a:extLst>
                <a:ext uri="{FF2B5EF4-FFF2-40B4-BE49-F238E27FC236}">
                  <a16:creationId xmlns:a16="http://schemas.microsoft.com/office/drawing/2014/main" id="{4C080D0F-7FA8-7FDF-70FB-A0EA6EF9B1E6}"/>
                </a:ext>
              </a:extLst>
            </p:cNvPr>
            <p:cNvPicPr>
              <a:picLocks noChangeAspect="1"/>
            </p:cNvPicPr>
            <p:nvPr/>
          </p:nvPicPr>
          <p:blipFill>
            <a:blip r:embed="rId3">
              <a:alphaModFix amt="35000"/>
            </a:blip>
            <a:stretch>
              <a:fillRect/>
            </a:stretch>
          </p:blipFill>
          <p:spPr>
            <a:xfrm>
              <a:off x="10077841" y="3865064"/>
              <a:ext cx="379720" cy="371525"/>
            </a:xfrm>
            <a:prstGeom prst="rect">
              <a:avLst/>
            </a:prstGeom>
          </p:spPr>
        </p:pic>
        <p:pic>
          <p:nvPicPr>
            <p:cNvPr id="11" name="Image 10">
              <a:extLst>
                <a:ext uri="{FF2B5EF4-FFF2-40B4-BE49-F238E27FC236}">
                  <a16:creationId xmlns:a16="http://schemas.microsoft.com/office/drawing/2014/main" id="{05269D6A-B920-B645-5FE3-676B77CECBF9}"/>
                </a:ext>
              </a:extLst>
            </p:cNvPr>
            <p:cNvPicPr>
              <a:picLocks noChangeAspect="1"/>
            </p:cNvPicPr>
            <p:nvPr/>
          </p:nvPicPr>
          <p:blipFill>
            <a:blip r:embed="rId3">
              <a:alphaModFix amt="35000"/>
            </a:blip>
            <a:stretch>
              <a:fillRect/>
            </a:stretch>
          </p:blipFill>
          <p:spPr>
            <a:xfrm>
              <a:off x="10740685" y="3134037"/>
              <a:ext cx="286972" cy="280779"/>
            </a:xfrm>
            <a:prstGeom prst="rect">
              <a:avLst/>
            </a:prstGeom>
          </p:spPr>
        </p:pic>
        <p:pic>
          <p:nvPicPr>
            <p:cNvPr id="16" name="Image 15">
              <a:extLst>
                <a:ext uri="{FF2B5EF4-FFF2-40B4-BE49-F238E27FC236}">
                  <a16:creationId xmlns:a16="http://schemas.microsoft.com/office/drawing/2014/main" id="{F7ECA90E-16A5-4131-8CF1-C6C9E1920719}"/>
                </a:ext>
              </a:extLst>
            </p:cNvPr>
            <p:cNvPicPr>
              <a:picLocks noChangeAspect="1"/>
            </p:cNvPicPr>
            <p:nvPr/>
          </p:nvPicPr>
          <p:blipFill>
            <a:blip r:embed="rId3">
              <a:alphaModFix amt="35000"/>
            </a:blip>
            <a:stretch>
              <a:fillRect/>
            </a:stretch>
          </p:blipFill>
          <p:spPr>
            <a:xfrm>
              <a:off x="10132100" y="4851691"/>
              <a:ext cx="1504575" cy="1472106"/>
            </a:xfrm>
            <a:prstGeom prst="rect">
              <a:avLst/>
            </a:prstGeom>
          </p:spPr>
        </p:pic>
      </p:grpSp>
      <p:pic>
        <p:nvPicPr>
          <p:cNvPr id="8" name="Image 7">
            <a:extLst>
              <a:ext uri="{FF2B5EF4-FFF2-40B4-BE49-F238E27FC236}">
                <a16:creationId xmlns:a16="http://schemas.microsoft.com/office/drawing/2014/main" id="{2EBCBD48-8BED-FD60-9435-5BB6BF15C2BB}"/>
              </a:ext>
            </a:extLst>
          </p:cNvPr>
          <p:cNvPicPr>
            <a:picLocks noChangeAspect="1"/>
          </p:cNvPicPr>
          <p:nvPr/>
        </p:nvPicPr>
        <p:blipFill>
          <a:blip r:embed="rId3">
            <a:alphaModFix amt="35000"/>
          </a:blip>
          <a:stretch>
            <a:fillRect/>
          </a:stretch>
        </p:blipFill>
        <p:spPr>
          <a:xfrm>
            <a:off x="10995226" y="1883390"/>
            <a:ext cx="625346" cy="611851"/>
          </a:xfrm>
          <a:prstGeom prst="rect">
            <a:avLst/>
          </a:prstGeom>
        </p:spPr>
      </p:pic>
      <p:pic>
        <p:nvPicPr>
          <p:cNvPr id="6" name="Image 5">
            <a:extLst>
              <a:ext uri="{FF2B5EF4-FFF2-40B4-BE49-F238E27FC236}">
                <a16:creationId xmlns:a16="http://schemas.microsoft.com/office/drawing/2014/main" id="{DEE7C549-66EE-522C-F9A8-7DFA3CD816C7}"/>
              </a:ext>
            </a:extLst>
          </p:cNvPr>
          <p:cNvPicPr>
            <a:picLocks noChangeAspect="1"/>
          </p:cNvPicPr>
          <p:nvPr/>
        </p:nvPicPr>
        <p:blipFill>
          <a:blip r:embed="rId3">
            <a:alphaModFix amt="35000"/>
          </a:blip>
          <a:stretch>
            <a:fillRect/>
          </a:stretch>
        </p:blipFill>
        <p:spPr>
          <a:xfrm>
            <a:off x="9652843" y="579054"/>
            <a:ext cx="804718" cy="787352"/>
          </a:xfrm>
          <a:prstGeom prst="rect">
            <a:avLst/>
          </a:prstGeom>
        </p:spPr>
      </p:pic>
      <p:pic>
        <p:nvPicPr>
          <p:cNvPr id="9" name="Image 8">
            <a:extLst>
              <a:ext uri="{FF2B5EF4-FFF2-40B4-BE49-F238E27FC236}">
                <a16:creationId xmlns:a16="http://schemas.microsoft.com/office/drawing/2014/main" id="{4807FA98-1F8E-22D7-829B-6A2A348D29F3}"/>
              </a:ext>
            </a:extLst>
          </p:cNvPr>
          <p:cNvPicPr>
            <a:picLocks noChangeAspect="1"/>
          </p:cNvPicPr>
          <p:nvPr/>
        </p:nvPicPr>
        <p:blipFill>
          <a:blip r:embed="rId4">
            <a:alphaModFix amt="35000"/>
          </a:blip>
          <a:stretch>
            <a:fillRect/>
          </a:stretch>
        </p:blipFill>
        <p:spPr>
          <a:xfrm>
            <a:off x="735460" y="1961723"/>
            <a:ext cx="6001588" cy="4067743"/>
          </a:xfrm>
          <a:prstGeom prst="rect">
            <a:avLst/>
          </a:prstGeom>
        </p:spPr>
      </p:pic>
      <p:pic>
        <p:nvPicPr>
          <p:cNvPr id="5" name="Image 4">
            <a:extLst>
              <a:ext uri="{FF2B5EF4-FFF2-40B4-BE49-F238E27FC236}">
                <a16:creationId xmlns:a16="http://schemas.microsoft.com/office/drawing/2014/main" id="{A3736119-D69C-E41A-3D40-81CDADDD1D36}"/>
              </a:ext>
            </a:extLst>
          </p:cNvPr>
          <p:cNvPicPr>
            <a:picLocks noChangeAspect="1"/>
          </p:cNvPicPr>
          <p:nvPr/>
        </p:nvPicPr>
        <p:blipFill>
          <a:blip r:embed="rId5"/>
          <a:stretch>
            <a:fillRect/>
          </a:stretch>
        </p:blipFill>
        <p:spPr>
          <a:xfrm>
            <a:off x="4227620" y="2806219"/>
            <a:ext cx="7720643" cy="3822043"/>
          </a:xfrm>
          <a:prstGeom prst="rect">
            <a:avLst/>
          </a:prstGeom>
          <a:ln>
            <a:solidFill>
              <a:schemeClr val="tx1"/>
            </a:solidFill>
          </a:ln>
        </p:spPr>
      </p:pic>
    </p:spTree>
    <p:extLst>
      <p:ext uri="{BB962C8B-B14F-4D97-AF65-F5344CB8AC3E}">
        <p14:creationId xmlns:p14="http://schemas.microsoft.com/office/powerpoint/2010/main" val="253730981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e 12">
            <a:extLst>
              <a:ext uri="{FF2B5EF4-FFF2-40B4-BE49-F238E27FC236}">
                <a16:creationId xmlns:a16="http://schemas.microsoft.com/office/drawing/2014/main" id="{DF851563-04B5-617F-E46E-830E90EEF350}"/>
              </a:ext>
            </a:extLst>
          </p:cNvPr>
          <p:cNvGrpSpPr/>
          <p:nvPr/>
        </p:nvGrpSpPr>
        <p:grpSpPr>
          <a:xfrm rot="-5400000">
            <a:off x="3047745" y="-1827050"/>
            <a:ext cx="6319181" cy="10287537"/>
            <a:chOff x="7140298" y="29525"/>
            <a:chExt cx="5273612" cy="7913090"/>
          </a:xfrm>
        </p:grpSpPr>
        <p:pic>
          <p:nvPicPr>
            <p:cNvPr id="5" name="Image 4">
              <a:extLst>
                <a:ext uri="{FF2B5EF4-FFF2-40B4-BE49-F238E27FC236}">
                  <a16:creationId xmlns:a16="http://schemas.microsoft.com/office/drawing/2014/main" id="{86769E5B-EAF9-56D3-FF8C-877F4BC126AA}"/>
                </a:ext>
              </a:extLst>
            </p:cNvPr>
            <p:cNvPicPr>
              <a:picLocks noChangeAspect="1"/>
            </p:cNvPicPr>
            <p:nvPr/>
          </p:nvPicPr>
          <p:blipFill>
            <a:blip r:embed="rId2">
              <a:alphaModFix amt="35000"/>
            </a:blip>
            <a:stretch>
              <a:fillRect/>
            </a:stretch>
          </p:blipFill>
          <p:spPr>
            <a:xfrm>
              <a:off x="7140298" y="5025097"/>
              <a:ext cx="632828" cy="619171"/>
            </a:xfrm>
            <a:prstGeom prst="rect">
              <a:avLst/>
            </a:prstGeom>
          </p:spPr>
        </p:pic>
        <p:pic>
          <p:nvPicPr>
            <p:cNvPr id="6" name="Image 5">
              <a:extLst>
                <a:ext uri="{FF2B5EF4-FFF2-40B4-BE49-F238E27FC236}">
                  <a16:creationId xmlns:a16="http://schemas.microsoft.com/office/drawing/2014/main" id="{FCD6BB85-C144-1937-86E6-4129B11B1A86}"/>
                </a:ext>
              </a:extLst>
            </p:cNvPr>
            <p:cNvPicPr>
              <a:picLocks noChangeAspect="1"/>
            </p:cNvPicPr>
            <p:nvPr/>
          </p:nvPicPr>
          <p:blipFill>
            <a:blip r:embed="rId2">
              <a:alphaModFix amt="35000"/>
            </a:blip>
            <a:stretch>
              <a:fillRect/>
            </a:stretch>
          </p:blipFill>
          <p:spPr>
            <a:xfrm>
              <a:off x="8152267" y="29525"/>
              <a:ext cx="1090196" cy="1066669"/>
            </a:xfrm>
            <a:prstGeom prst="rect">
              <a:avLst/>
            </a:prstGeom>
          </p:spPr>
        </p:pic>
        <p:pic>
          <p:nvPicPr>
            <p:cNvPr id="7" name="Image 6">
              <a:extLst>
                <a:ext uri="{FF2B5EF4-FFF2-40B4-BE49-F238E27FC236}">
                  <a16:creationId xmlns:a16="http://schemas.microsoft.com/office/drawing/2014/main" id="{7EC34D0B-3F99-EB11-3276-8B861E3CCDC2}"/>
                </a:ext>
              </a:extLst>
            </p:cNvPr>
            <p:cNvPicPr>
              <a:picLocks noChangeAspect="1"/>
            </p:cNvPicPr>
            <p:nvPr/>
          </p:nvPicPr>
          <p:blipFill>
            <a:blip r:embed="rId2">
              <a:alphaModFix amt="35000"/>
            </a:blip>
            <a:stretch>
              <a:fillRect/>
            </a:stretch>
          </p:blipFill>
          <p:spPr>
            <a:xfrm>
              <a:off x="10279721" y="5651347"/>
              <a:ext cx="379720" cy="371525"/>
            </a:xfrm>
            <a:prstGeom prst="rect">
              <a:avLst/>
            </a:prstGeom>
          </p:spPr>
        </p:pic>
        <p:pic>
          <p:nvPicPr>
            <p:cNvPr id="8" name="Image 7">
              <a:extLst>
                <a:ext uri="{FF2B5EF4-FFF2-40B4-BE49-F238E27FC236}">
                  <a16:creationId xmlns:a16="http://schemas.microsoft.com/office/drawing/2014/main" id="{F44FF9EA-0E2B-5F24-0914-07F976F5A796}"/>
                </a:ext>
              </a:extLst>
            </p:cNvPr>
            <p:cNvPicPr>
              <a:picLocks noChangeAspect="1"/>
            </p:cNvPicPr>
            <p:nvPr/>
          </p:nvPicPr>
          <p:blipFill>
            <a:blip r:embed="rId2">
              <a:alphaModFix amt="35000"/>
            </a:blip>
            <a:stretch>
              <a:fillRect/>
            </a:stretch>
          </p:blipFill>
          <p:spPr>
            <a:xfrm>
              <a:off x="11467451" y="4176035"/>
              <a:ext cx="286972" cy="280779"/>
            </a:xfrm>
            <a:prstGeom prst="rect">
              <a:avLst/>
            </a:prstGeom>
          </p:spPr>
        </p:pic>
        <p:pic>
          <p:nvPicPr>
            <p:cNvPr id="9" name="Image 8">
              <a:extLst>
                <a:ext uri="{FF2B5EF4-FFF2-40B4-BE49-F238E27FC236}">
                  <a16:creationId xmlns:a16="http://schemas.microsoft.com/office/drawing/2014/main" id="{6FA8E7C1-E063-4D63-20E2-CFA9CC7107CA}"/>
                </a:ext>
              </a:extLst>
            </p:cNvPr>
            <p:cNvPicPr>
              <a:picLocks noChangeAspect="1"/>
            </p:cNvPicPr>
            <p:nvPr/>
          </p:nvPicPr>
          <p:blipFill>
            <a:blip r:embed="rId2">
              <a:alphaModFix amt="35000"/>
            </a:blip>
            <a:stretch>
              <a:fillRect/>
            </a:stretch>
          </p:blipFill>
          <p:spPr>
            <a:xfrm>
              <a:off x="8282839" y="2726173"/>
              <a:ext cx="286972" cy="280779"/>
            </a:xfrm>
            <a:prstGeom prst="rect">
              <a:avLst/>
            </a:prstGeom>
          </p:spPr>
        </p:pic>
        <p:pic>
          <p:nvPicPr>
            <p:cNvPr id="10" name="Image 9">
              <a:extLst>
                <a:ext uri="{FF2B5EF4-FFF2-40B4-BE49-F238E27FC236}">
                  <a16:creationId xmlns:a16="http://schemas.microsoft.com/office/drawing/2014/main" id="{26A2F69A-B489-ADF8-0A49-683CD818E269}"/>
                </a:ext>
              </a:extLst>
            </p:cNvPr>
            <p:cNvPicPr>
              <a:picLocks noChangeAspect="1"/>
            </p:cNvPicPr>
            <p:nvPr/>
          </p:nvPicPr>
          <p:blipFill>
            <a:blip r:embed="rId2">
              <a:alphaModFix amt="35000"/>
            </a:blip>
            <a:stretch>
              <a:fillRect/>
            </a:stretch>
          </p:blipFill>
          <p:spPr>
            <a:xfrm>
              <a:off x="11315549" y="572035"/>
              <a:ext cx="804718" cy="787352"/>
            </a:xfrm>
            <a:prstGeom prst="rect">
              <a:avLst/>
            </a:prstGeom>
          </p:spPr>
        </p:pic>
        <p:pic>
          <p:nvPicPr>
            <p:cNvPr id="11" name="Image 10">
              <a:extLst>
                <a:ext uri="{FF2B5EF4-FFF2-40B4-BE49-F238E27FC236}">
                  <a16:creationId xmlns:a16="http://schemas.microsoft.com/office/drawing/2014/main" id="{1A544F7A-3F9C-3A89-1244-76C09007606C}"/>
                </a:ext>
              </a:extLst>
            </p:cNvPr>
            <p:cNvPicPr>
              <a:picLocks noChangeAspect="1"/>
            </p:cNvPicPr>
            <p:nvPr/>
          </p:nvPicPr>
          <p:blipFill>
            <a:blip r:embed="rId2">
              <a:alphaModFix amt="35000"/>
            </a:blip>
            <a:stretch>
              <a:fillRect/>
            </a:stretch>
          </p:blipFill>
          <p:spPr>
            <a:xfrm>
              <a:off x="10695268" y="2157098"/>
              <a:ext cx="625346" cy="611851"/>
            </a:xfrm>
            <a:prstGeom prst="rect">
              <a:avLst/>
            </a:prstGeom>
          </p:spPr>
        </p:pic>
        <p:pic>
          <p:nvPicPr>
            <p:cNvPr id="12" name="Image 11">
              <a:extLst>
                <a:ext uri="{FF2B5EF4-FFF2-40B4-BE49-F238E27FC236}">
                  <a16:creationId xmlns:a16="http://schemas.microsoft.com/office/drawing/2014/main" id="{22E40B97-4BA3-A685-3D3C-E128AE72F47F}"/>
                </a:ext>
              </a:extLst>
            </p:cNvPr>
            <p:cNvPicPr>
              <a:picLocks noChangeAspect="1"/>
            </p:cNvPicPr>
            <p:nvPr/>
          </p:nvPicPr>
          <p:blipFill>
            <a:blip r:embed="rId2">
              <a:alphaModFix amt="35000"/>
            </a:blip>
            <a:stretch>
              <a:fillRect/>
            </a:stretch>
          </p:blipFill>
          <p:spPr>
            <a:xfrm>
              <a:off x="10909335" y="6470509"/>
              <a:ext cx="1504575" cy="1472106"/>
            </a:xfrm>
            <a:prstGeom prst="rect">
              <a:avLst/>
            </a:prstGeom>
          </p:spPr>
        </p:pic>
      </p:grpSp>
      <p:sp>
        <p:nvSpPr>
          <p:cNvPr id="15" name="Titre 1">
            <a:extLst>
              <a:ext uri="{FF2B5EF4-FFF2-40B4-BE49-F238E27FC236}">
                <a16:creationId xmlns:a16="http://schemas.microsoft.com/office/drawing/2014/main" id="{8321B98E-7B08-36A3-37A0-A9D451674C2E}"/>
              </a:ext>
            </a:extLst>
          </p:cNvPr>
          <p:cNvSpPr txBox="1">
            <a:spLocks/>
          </p:cNvSpPr>
          <p:nvPr/>
        </p:nvSpPr>
        <p:spPr>
          <a:xfrm>
            <a:off x="3832981" y="2767239"/>
            <a:ext cx="4540554"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Congenial" panose="02000503040000020004" pitchFamily="2" charset="0"/>
                <a:ea typeface="+mj-ea"/>
                <a:cs typeface="+mj-cs"/>
              </a:defRPr>
            </a:lvl1pPr>
          </a:lstStyle>
          <a:p>
            <a:r>
              <a:rPr lang="fr-CA" sz="7200" spc="-300">
                <a:latin typeface="Congenial"/>
              </a:rPr>
              <a:t>Conclusion</a:t>
            </a:r>
          </a:p>
        </p:txBody>
      </p:sp>
    </p:spTree>
    <p:extLst>
      <p:ext uri="{BB962C8B-B14F-4D97-AF65-F5344CB8AC3E}">
        <p14:creationId xmlns:p14="http://schemas.microsoft.com/office/powerpoint/2010/main" val="8300805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E26C0B-3ECC-7C59-0AB9-BFEDA4D2E1A0}"/>
            </a:ext>
          </a:extLst>
        </p:cNvPr>
        <p:cNvGrpSpPr/>
        <p:nvPr/>
      </p:nvGrpSpPr>
      <p:grpSpPr>
        <a:xfrm>
          <a:off x="0" y="0"/>
          <a:ext cx="0" cy="0"/>
          <a:chOff x="0" y="0"/>
          <a:chExt cx="0" cy="0"/>
        </a:xfrm>
      </p:grpSpPr>
      <p:sp>
        <p:nvSpPr>
          <p:cNvPr id="5" name="Titre 1">
            <a:extLst>
              <a:ext uri="{FF2B5EF4-FFF2-40B4-BE49-F238E27FC236}">
                <a16:creationId xmlns:a16="http://schemas.microsoft.com/office/drawing/2014/main" id="{CD050CC1-0F1C-2017-3E8C-AD3A266E7F20}"/>
              </a:ext>
            </a:extLst>
          </p:cNvPr>
          <p:cNvSpPr txBox="1">
            <a:spLocks/>
          </p:cNvSpPr>
          <p:nvPr/>
        </p:nvSpPr>
        <p:spPr>
          <a:xfrm>
            <a:off x="4779862" y="2887198"/>
            <a:ext cx="5556553" cy="1325563"/>
          </a:xfrm>
          <a:prstGeom prst="rect">
            <a:avLst/>
          </a:prstGeom>
        </p:spPr>
        <p:txBody>
          <a:bodyPr vert="horz" lIns="91440" tIns="45720" rIns="91440" bIns="45720" rtlCol="0" anchor="ctr">
            <a:normAutofit fontScale="70000" lnSpcReduction="20000"/>
          </a:bodyPr>
          <a:lstStyle>
            <a:lvl1pPr algn="l" defTabSz="914400" rtl="0" eaLnBrk="1" latinLnBrk="0" hangingPunct="1">
              <a:lnSpc>
                <a:spcPct val="90000"/>
              </a:lnSpc>
              <a:spcBef>
                <a:spcPct val="0"/>
              </a:spcBef>
              <a:buNone/>
              <a:defRPr sz="4400" kern="1200">
                <a:solidFill>
                  <a:schemeClr val="tx1"/>
                </a:solidFill>
                <a:latin typeface="Congenial" panose="02000503040000020004" pitchFamily="2" charset="0"/>
                <a:ea typeface="+mj-ea"/>
                <a:cs typeface="+mj-cs"/>
              </a:defRPr>
            </a:lvl1pPr>
          </a:lstStyle>
          <a:p>
            <a:r>
              <a:rPr lang="fr-CA" sz="7200" spc="-300" dirty="0">
                <a:latin typeface="Congenial"/>
              </a:rPr>
              <a:t>Les référentiels, </a:t>
            </a:r>
            <a:r>
              <a:rPr lang="fr-CA" sz="7200" spc="-300" dirty="0" err="1">
                <a:latin typeface="Congenial"/>
              </a:rPr>
              <a:t>qu’ossa</a:t>
            </a:r>
            <a:r>
              <a:rPr lang="fr-CA" sz="7200" spc="-300" dirty="0">
                <a:latin typeface="Congenial"/>
              </a:rPr>
              <a:t> donne ?</a:t>
            </a:r>
          </a:p>
        </p:txBody>
      </p:sp>
      <p:grpSp>
        <p:nvGrpSpPr>
          <p:cNvPr id="14" name="Groupe 13">
            <a:extLst>
              <a:ext uri="{FF2B5EF4-FFF2-40B4-BE49-F238E27FC236}">
                <a16:creationId xmlns:a16="http://schemas.microsoft.com/office/drawing/2014/main" id="{2929D78C-E0A4-DFEC-F600-40978935B812}"/>
              </a:ext>
            </a:extLst>
          </p:cNvPr>
          <p:cNvGrpSpPr/>
          <p:nvPr/>
        </p:nvGrpSpPr>
        <p:grpSpPr>
          <a:xfrm rot="-5400000">
            <a:off x="3047745" y="-1827049"/>
            <a:ext cx="6319181" cy="10287537"/>
            <a:chOff x="7140298" y="29525"/>
            <a:chExt cx="5273612" cy="7913090"/>
          </a:xfrm>
        </p:grpSpPr>
        <p:pic>
          <p:nvPicPr>
            <p:cNvPr id="6" name="Image 5">
              <a:extLst>
                <a:ext uri="{FF2B5EF4-FFF2-40B4-BE49-F238E27FC236}">
                  <a16:creationId xmlns:a16="http://schemas.microsoft.com/office/drawing/2014/main" id="{6C6E119B-B2A2-6F68-A362-119021B5C597}"/>
                </a:ext>
              </a:extLst>
            </p:cNvPr>
            <p:cNvPicPr>
              <a:picLocks noChangeAspect="1"/>
            </p:cNvPicPr>
            <p:nvPr/>
          </p:nvPicPr>
          <p:blipFill>
            <a:blip r:embed="rId2">
              <a:alphaModFix amt="35000"/>
            </a:blip>
            <a:stretch>
              <a:fillRect/>
            </a:stretch>
          </p:blipFill>
          <p:spPr>
            <a:xfrm>
              <a:off x="7140298" y="5025097"/>
              <a:ext cx="632828" cy="619171"/>
            </a:xfrm>
            <a:prstGeom prst="rect">
              <a:avLst/>
            </a:prstGeom>
          </p:spPr>
        </p:pic>
        <p:pic>
          <p:nvPicPr>
            <p:cNvPr id="7" name="Image 6">
              <a:extLst>
                <a:ext uri="{FF2B5EF4-FFF2-40B4-BE49-F238E27FC236}">
                  <a16:creationId xmlns:a16="http://schemas.microsoft.com/office/drawing/2014/main" id="{58371FE9-A590-9E92-F4DC-CC6D0E84AF77}"/>
                </a:ext>
              </a:extLst>
            </p:cNvPr>
            <p:cNvPicPr>
              <a:picLocks noChangeAspect="1"/>
            </p:cNvPicPr>
            <p:nvPr/>
          </p:nvPicPr>
          <p:blipFill>
            <a:blip r:embed="rId2">
              <a:alphaModFix amt="35000"/>
            </a:blip>
            <a:stretch>
              <a:fillRect/>
            </a:stretch>
          </p:blipFill>
          <p:spPr>
            <a:xfrm>
              <a:off x="8152267" y="29525"/>
              <a:ext cx="1090196" cy="1066669"/>
            </a:xfrm>
            <a:prstGeom prst="rect">
              <a:avLst/>
            </a:prstGeom>
          </p:spPr>
        </p:pic>
        <p:pic>
          <p:nvPicPr>
            <p:cNvPr id="8" name="Image 7">
              <a:extLst>
                <a:ext uri="{FF2B5EF4-FFF2-40B4-BE49-F238E27FC236}">
                  <a16:creationId xmlns:a16="http://schemas.microsoft.com/office/drawing/2014/main" id="{D6A8AA39-5856-A8F6-2995-E54E15C1466B}"/>
                </a:ext>
              </a:extLst>
            </p:cNvPr>
            <p:cNvPicPr>
              <a:picLocks noChangeAspect="1"/>
            </p:cNvPicPr>
            <p:nvPr/>
          </p:nvPicPr>
          <p:blipFill>
            <a:blip r:embed="rId2">
              <a:alphaModFix amt="35000"/>
            </a:blip>
            <a:stretch>
              <a:fillRect/>
            </a:stretch>
          </p:blipFill>
          <p:spPr>
            <a:xfrm>
              <a:off x="10279721" y="5651347"/>
              <a:ext cx="379720" cy="371525"/>
            </a:xfrm>
            <a:prstGeom prst="rect">
              <a:avLst/>
            </a:prstGeom>
          </p:spPr>
        </p:pic>
        <p:pic>
          <p:nvPicPr>
            <p:cNvPr id="9" name="Image 8">
              <a:extLst>
                <a:ext uri="{FF2B5EF4-FFF2-40B4-BE49-F238E27FC236}">
                  <a16:creationId xmlns:a16="http://schemas.microsoft.com/office/drawing/2014/main" id="{78CB8C9A-0C76-69F4-DC76-EA2C93068105}"/>
                </a:ext>
              </a:extLst>
            </p:cNvPr>
            <p:cNvPicPr>
              <a:picLocks noChangeAspect="1"/>
            </p:cNvPicPr>
            <p:nvPr/>
          </p:nvPicPr>
          <p:blipFill>
            <a:blip r:embed="rId2">
              <a:alphaModFix amt="35000"/>
            </a:blip>
            <a:stretch>
              <a:fillRect/>
            </a:stretch>
          </p:blipFill>
          <p:spPr>
            <a:xfrm>
              <a:off x="11467451" y="4176035"/>
              <a:ext cx="286972" cy="280779"/>
            </a:xfrm>
            <a:prstGeom prst="rect">
              <a:avLst/>
            </a:prstGeom>
          </p:spPr>
        </p:pic>
        <p:pic>
          <p:nvPicPr>
            <p:cNvPr id="10" name="Image 9">
              <a:extLst>
                <a:ext uri="{FF2B5EF4-FFF2-40B4-BE49-F238E27FC236}">
                  <a16:creationId xmlns:a16="http://schemas.microsoft.com/office/drawing/2014/main" id="{F15EFAE9-FEB5-6E5A-C78D-BED7CF0E5E9B}"/>
                </a:ext>
              </a:extLst>
            </p:cNvPr>
            <p:cNvPicPr>
              <a:picLocks noChangeAspect="1"/>
            </p:cNvPicPr>
            <p:nvPr/>
          </p:nvPicPr>
          <p:blipFill>
            <a:blip r:embed="rId2">
              <a:alphaModFix amt="35000"/>
            </a:blip>
            <a:stretch>
              <a:fillRect/>
            </a:stretch>
          </p:blipFill>
          <p:spPr>
            <a:xfrm>
              <a:off x="8282839" y="2726173"/>
              <a:ext cx="286972" cy="280779"/>
            </a:xfrm>
            <a:prstGeom prst="rect">
              <a:avLst/>
            </a:prstGeom>
          </p:spPr>
        </p:pic>
        <p:pic>
          <p:nvPicPr>
            <p:cNvPr id="11" name="Image 10">
              <a:extLst>
                <a:ext uri="{FF2B5EF4-FFF2-40B4-BE49-F238E27FC236}">
                  <a16:creationId xmlns:a16="http://schemas.microsoft.com/office/drawing/2014/main" id="{0BD412B9-F1C1-7690-E1FC-E1450AE223FC}"/>
                </a:ext>
              </a:extLst>
            </p:cNvPr>
            <p:cNvPicPr>
              <a:picLocks noChangeAspect="1"/>
            </p:cNvPicPr>
            <p:nvPr/>
          </p:nvPicPr>
          <p:blipFill>
            <a:blip r:embed="rId2">
              <a:alphaModFix amt="35000"/>
            </a:blip>
            <a:stretch>
              <a:fillRect/>
            </a:stretch>
          </p:blipFill>
          <p:spPr>
            <a:xfrm>
              <a:off x="11315549" y="572035"/>
              <a:ext cx="804718" cy="787352"/>
            </a:xfrm>
            <a:prstGeom prst="rect">
              <a:avLst/>
            </a:prstGeom>
          </p:spPr>
        </p:pic>
        <p:pic>
          <p:nvPicPr>
            <p:cNvPr id="12" name="Image 11">
              <a:extLst>
                <a:ext uri="{FF2B5EF4-FFF2-40B4-BE49-F238E27FC236}">
                  <a16:creationId xmlns:a16="http://schemas.microsoft.com/office/drawing/2014/main" id="{F7FC737A-B4A4-23A8-04D0-BD2F246A8E00}"/>
                </a:ext>
              </a:extLst>
            </p:cNvPr>
            <p:cNvPicPr>
              <a:picLocks noChangeAspect="1"/>
            </p:cNvPicPr>
            <p:nvPr/>
          </p:nvPicPr>
          <p:blipFill>
            <a:blip r:embed="rId2">
              <a:alphaModFix amt="35000"/>
            </a:blip>
            <a:stretch>
              <a:fillRect/>
            </a:stretch>
          </p:blipFill>
          <p:spPr>
            <a:xfrm>
              <a:off x="10695268" y="2157098"/>
              <a:ext cx="625346" cy="611851"/>
            </a:xfrm>
            <a:prstGeom prst="rect">
              <a:avLst/>
            </a:prstGeom>
          </p:spPr>
        </p:pic>
        <p:pic>
          <p:nvPicPr>
            <p:cNvPr id="13" name="Image 12">
              <a:extLst>
                <a:ext uri="{FF2B5EF4-FFF2-40B4-BE49-F238E27FC236}">
                  <a16:creationId xmlns:a16="http://schemas.microsoft.com/office/drawing/2014/main" id="{8AD9D803-F66B-C36C-40C7-CF3D9BF5D231}"/>
                </a:ext>
              </a:extLst>
            </p:cNvPr>
            <p:cNvPicPr>
              <a:picLocks noChangeAspect="1"/>
            </p:cNvPicPr>
            <p:nvPr/>
          </p:nvPicPr>
          <p:blipFill>
            <a:blip r:embed="rId2">
              <a:alphaModFix amt="35000"/>
            </a:blip>
            <a:stretch>
              <a:fillRect/>
            </a:stretch>
          </p:blipFill>
          <p:spPr>
            <a:xfrm>
              <a:off x="10909335" y="6470509"/>
              <a:ext cx="1504575" cy="1472106"/>
            </a:xfrm>
            <a:prstGeom prst="rect">
              <a:avLst/>
            </a:prstGeom>
          </p:spPr>
        </p:pic>
      </p:grpSp>
      <p:pic>
        <p:nvPicPr>
          <p:cNvPr id="3" name="Image 2">
            <a:extLst>
              <a:ext uri="{FF2B5EF4-FFF2-40B4-BE49-F238E27FC236}">
                <a16:creationId xmlns:a16="http://schemas.microsoft.com/office/drawing/2014/main" id="{65B20A03-83C9-9E80-0762-4D486DDBA24E}"/>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6934" b="94824" l="9961" r="89974">
                        <a14:foregroundMark x1="50846" y1="8887" x2="50846" y2="8887"/>
                        <a14:foregroundMark x1="52799" y1="7031" x2="52799" y2="7031"/>
                        <a14:foregroundMark x1="44987" y1="94824" x2="44987" y2="94824"/>
                      </a14:backgroundRemoval>
                    </a14:imgEffect>
                    <a14:imgEffect>
                      <a14:saturation sat="0"/>
                    </a14:imgEffect>
                  </a14:imgLayer>
                </a14:imgProps>
              </a:ext>
              <a:ext uri="{28A0092B-C50C-407E-A947-70E740481C1C}">
                <a14:useLocalDpi xmlns:a14="http://schemas.microsoft.com/office/drawing/2010/main" val="0"/>
              </a:ext>
            </a:extLst>
          </a:blip>
          <a:stretch>
            <a:fillRect/>
          </a:stretch>
        </p:blipFill>
        <p:spPr>
          <a:xfrm>
            <a:off x="-1229963" y="1753716"/>
            <a:ext cx="7772400" cy="5181600"/>
          </a:xfrm>
          <a:prstGeom prst="rect">
            <a:avLst/>
          </a:prstGeom>
        </p:spPr>
      </p:pic>
    </p:spTree>
    <p:extLst>
      <p:ext uri="{BB962C8B-B14F-4D97-AF65-F5344CB8AC3E}">
        <p14:creationId xmlns:p14="http://schemas.microsoft.com/office/powerpoint/2010/main" val="361412982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559FAD-BFC8-6FDC-4062-24C92847A928}"/>
            </a:ext>
          </a:extLst>
        </p:cNvPr>
        <p:cNvGrpSpPr/>
        <p:nvPr/>
      </p:nvGrpSpPr>
      <p:grpSpPr>
        <a:xfrm>
          <a:off x="0" y="0"/>
          <a:ext cx="0" cy="0"/>
          <a:chOff x="0" y="0"/>
          <a:chExt cx="0" cy="0"/>
        </a:xfrm>
      </p:grpSpPr>
      <p:sp>
        <p:nvSpPr>
          <p:cNvPr id="17" name="Rectangle 16">
            <a:extLst>
              <a:ext uri="{FF2B5EF4-FFF2-40B4-BE49-F238E27FC236}">
                <a16:creationId xmlns:a16="http://schemas.microsoft.com/office/drawing/2014/main" id="{99F59444-FBC9-B350-847B-1B8ADE9CD620}"/>
              </a:ext>
            </a:extLst>
          </p:cNvPr>
          <p:cNvSpPr/>
          <p:nvPr/>
        </p:nvSpPr>
        <p:spPr>
          <a:xfrm>
            <a:off x="-11026" y="-42863"/>
            <a:ext cx="12192000" cy="6943725"/>
          </a:xfrm>
          <a:prstGeom prst="rect">
            <a:avLst/>
          </a:prstGeom>
          <a:gradFill flip="none" rotWithShape="1">
            <a:gsLst>
              <a:gs pos="0">
                <a:srgbClr val="BA2541">
                  <a:shade val="30000"/>
                  <a:satMod val="115000"/>
                </a:srgbClr>
              </a:gs>
              <a:gs pos="8000">
                <a:srgbClr val="BA2541">
                  <a:shade val="67500"/>
                  <a:satMod val="115000"/>
                </a:srgbClr>
              </a:gs>
              <a:gs pos="45000">
                <a:schemeClr val="bg1">
                  <a:alpha val="28000"/>
                </a:schemeClr>
              </a:gs>
              <a:gs pos="100000">
                <a:schemeClr val="bg1"/>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2" name="Titre 1">
            <a:extLst>
              <a:ext uri="{FF2B5EF4-FFF2-40B4-BE49-F238E27FC236}">
                <a16:creationId xmlns:a16="http://schemas.microsoft.com/office/drawing/2014/main" id="{57E2419D-CFA8-184A-6F55-4EBDA2A65807}"/>
              </a:ext>
            </a:extLst>
          </p:cNvPr>
          <p:cNvSpPr>
            <a:spLocks noGrp="1"/>
          </p:cNvSpPr>
          <p:nvPr>
            <p:ph type="title"/>
          </p:nvPr>
        </p:nvSpPr>
        <p:spPr>
          <a:xfrm>
            <a:off x="2975224" y="211012"/>
            <a:ext cx="8079769" cy="1325563"/>
          </a:xfrm>
        </p:spPr>
        <p:txBody>
          <a:bodyPr/>
          <a:lstStyle/>
          <a:p>
            <a:r>
              <a:rPr lang="fr-CA" spc="-300"/>
              <a:t>Apports et retombées</a:t>
            </a:r>
          </a:p>
        </p:txBody>
      </p:sp>
      <p:sp>
        <p:nvSpPr>
          <p:cNvPr id="3" name="Espace réservé du contenu 2">
            <a:extLst>
              <a:ext uri="{FF2B5EF4-FFF2-40B4-BE49-F238E27FC236}">
                <a16:creationId xmlns:a16="http://schemas.microsoft.com/office/drawing/2014/main" id="{93381412-A022-3AE4-CF2E-795849583EF9}"/>
              </a:ext>
            </a:extLst>
          </p:cNvPr>
          <p:cNvSpPr>
            <a:spLocks noGrp="1"/>
          </p:cNvSpPr>
          <p:nvPr>
            <p:ph idx="1"/>
          </p:nvPr>
        </p:nvSpPr>
        <p:spPr>
          <a:xfrm>
            <a:off x="3359646" y="1473744"/>
            <a:ext cx="8433362" cy="4351338"/>
          </a:xfrm>
        </p:spPr>
        <p:txBody>
          <a:bodyPr>
            <a:noAutofit/>
          </a:bodyPr>
          <a:lstStyle/>
          <a:p>
            <a:pPr marL="0" indent="0">
              <a:buNone/>
            </a:pPr>
            <a:r>
              <a:rPr lang="fr-CA" sz="2400" spc="-150"/>
              <a:t>Cette étude tend à confirmer que…</a:t>
            </a:r>
          </a:p>
        </p:txBody>
      </p:sp>
      <p:grpSp>
        <p:nvGrpSpPr>
          <p:cNvPr id="7" name="Groupe 6">
            <a:extLst>
              <a:ext uri="{FF2B5EF4-FFF2-40B4-BE49-F238E27FC236}">
                <a16:creationId xmlns:a16="http://schemas.microsoft.com/office/drawing/2014/main" id="{0A8CC3D5-EF4D-7AF6-9DA4-796D3314DE51}"/>
              </a:ext>
            </a:extLst>
          </p:cNvPr>
          <p:cNvGrpSpPr/>
          <p:nvPr/>
        </p:nvGrpSpPr>
        <p:grpSpPr>
          <a:xfrm>
            <a:off x="0" y="292294"/>
            <a:ext cx="2237209" cy="4814425"/>
            <a:chOff x="8220352" y="597174"/>
            <a:chExt cx="2237209" cy="4814425"/>
          </a:xfrm>
        </p:grpSpPr>
        <p:pic>
          <p:nvPicPr>
            <p:cNvPr id="8" name="Image 7">
              <a:extLst>
                <a:ext uri="{FF2B5EF4-FFF2-40B4-BE49-F238E27FC236}">
                  <a16:creationId xmlns:a16="http://schemas.microsoft.com/office/drawing/2014/main" id="{0F87B69B-0693-63D5-CCB9-57147FAD02F9}"/>
                </a:ext>
              </a:extLst>
            </p:cNvPr>
            <p:cNvPicPr>
              <a:picLocks noChangeAspect="1"/>
            </p:cNvPicPr>
            <p:nvPr/>
          </p:nvPicPr>
          <p:blipFill>
            <a:blip r:embed="rId3">
              <a:alphaModFix amt="35000"/>
            </a:blip>
            <a:stretch>
              <a:fillRect/>
            </a:stretch>
          </p:blipFill>
          <p:spPr>
            <a:xfrm>
              <a:off x="8220352" y="4587830"/>
              <a:ext cx="632828" cy="619171"/>
            </a:xfrm>
            <a:prstGeom prst="rect">
              <a:avLst/>
            </a:prstGeom>
          </p:spPr>
        </p:pic>
        <p:pic>
          <p:nvPicPr>
            <p:cNvPr id="9" name="Image 8">
              <a:extLst>
                <a:ext uri="{FF2B5EF4-FFF2-40B4-BE49-F238E27FC236}">
                  <a16:creationId xmlns:a16="http://schemas.microsoft.com/office/drawing/2014/main" id="{444C5DFB-2464-B413-4FD1-8077A007F038}"/>
                </a:ext>
              </a:extLst>
            </p:cNvPr>
            <p:cNvPicPr>
              <a:picLocks noChangeAspect="1"/>
            </p:cNvPicPr>
            <p:nvPr/>
          </p:nvPicPr>
          <p:blipFill>
            <a:blip r:embed="rId3">
              <a:alphaModFix amt="35000"/>
            </a:blip>
            <a:stretch>
              <a:fillRect/>
            </a:stretch>
          </p:blipFill>
          <p:spPr>
            <a:xfrm>
              <a:off x="8798281" y="2550789"/>
              <a:ext cx="1090196" cy="1066669"/>
            </a:xfrm>
            <a:prstGeom prst="rect">
              <a:avLst/>
            </a:prstGeom>
          </p:spPr>
        </p:pic>
        <p:pic>
          <p:nvPicPr>
            <p:cNvPr id="10" name="Image 9">
              <a:extLst>
                <a:ext uri="{FF2B5EF4-FFF2-40B4-BE49-F238E27FC236}">
                  <a16:creationId xmlns:a16="http://schemas.microsoft.com/office/drawing/2014/main" id="{5F55BE64-1AC6-BDE6-9C32-C4836D39B63D}"/>
                </a:ext>
              </a:extLst>
            </p:cNvPr>
            <p:cNvPicPr>
              <a:picLocks noChangeAspect="1"/>
            </p:cNvPicPr>
            <p:nvPr/>
          </p:nvPicPr>
          <p:blipFill>
            <a:blip r:embed="rId3">
              <a:alphaModFix amt="35000"/>
            </a:blip>
            <a:stretch>
              <a:fillRect/>
            </a:stretch>
          </p:blipFill>
          <p:spPr>
            <a:xfrm>
              <a:off x="10077841" y="3865064"/>
              <a:ext cx="379720" cy="371525"/>
            </a:xfrm>
            <a:prstGeom prst="rect">
              <a:avLst/>
            </a:prstGeom>
          </p:spPr>
        </p:pic>
        <p:pic>
          <p:nvPicPr>
            <p:cNvPr id="11" name="Image 10">
              <a:extLst>
                <a:ext uri="{FF2B5EF4-FFF2-40B4-BE49-F238E27FC236}">
                  <a16:creationId xmlns:a16="http://schemas.microsoft.com/office/drawing/2014/main" id="{B00CF801-C7A5-0BA9-A290-E3DA3775F2D1}"/>
                </a:ext>
              </a:extLst>
            </p:cNvPr>
            <p:cNvPicPr>
              <a:picLocks noChangeAspect="1"/>
            </p:cNvPicPr>
            <p:nvPr/>
          </p:nvPicPr>
          <p:blipFill>
            <a:blip r:embed="rId3">
              <a:alphaModFix amt="35000"/>
            </a:blip>
            <a:stretch>
              <a:fillRect/>
            </a:stretch>
          </p:blipFill>
          <p:spPr>
            <a:xfrm>
              <a:off x="9363268" y="5130820"/>
              <a:ext cx="286972" cy="280779"/>
            </a:xfrm>
            <a:prstGeom prst="rect">
              <a:avLst/>
            </a:prstGeom>
          </p:spPr>
        </p:pic>
        <p:pic>
          <p:nvPicPr>
            <p:cNvPr id="12" name="Image 11">
              <a:extLst>
                <a:ext uri="{FF2B5EF4-FFF2-40B4-BE49-F238E27FC236}">
                  <a16:creationId xmlns:a16="http://schemas.microsoft.com/office/drawing/2014/main" id="{C5A9504A-370B-A132-B122-C92475E80D05}"/>
                </a:ext>
              </a:extLst>
            </p:cNvPr>
            <p:cNvPicPr>
              <a:picLocks noChangeAspect="1"/>
            </p:cNvPicPr>
            <p:nvPr/>
          </p:nvPicPr>
          <p:blipFill>
            <a:blip r:embed="rId3">
              <a:alphaModFix amt="35000"/>
            </a:blip>
            <a:stretch>
              <a:fillRect/>
            </a:stretch>
          </p:blipFill>
          <p:spPr>
            <a:xfrm>
              <a:off x="9506754" y="1734482"/>
              <a:ext cx="286972" cy="280779"/>
            </a:xfrm>
            <a:prstGeom prst="rect">
              <a:avLst/>
            </a:prstGeom>
          </p:spPr>
        </p:pic>
        <p:pic>
          <p:nvPicPr>
            <p:cNvPr id="13" name="Image 12">
              <a:extLst>
                <a:ext uri="{FF2B5EF4-FFF2-40B4-BE49-F238E27FC236}">
                  <a16:creationId xmlns:a16="http://schemas.microsoft.com/office/drawing/2014/main" id="{84CC9EE7-304B-D92F-7B68-D9F2D584EAD4}"/>
                </a:ext>
              </a:extLst>
            </p:cNvPr>
            <p:cNvPicPr>
              <a:picLocks noChangeAspect="1"/>
            </p:cNvPicPr>
            <p:nvPr/>
          </p:nvPicPr>
          <p:blipFill>
            <a:blip r:embed="rId3">
              <a:alphaModFix amt="35000"/>
            </a:blip>
            <a:stretch>
              <a:fillRect/>
            </a:stretch>
          </p:blipFill>
          <p:spPr>
            <a:xfrm>
              <a:off x="8282839" y="2726173"/>
              <a:ext cx="286972" cy="280779"/>
            </a:xfrm>
            <a:prstGeom prst="rect">
              <a:avLst/>
            </a:prstGeom>
          </p:spPr>
        </p:pic>
        <p:pic>
          <p:nvPicPr>
            <p:cNvPr id="15" name="Image 14">
              <a:extLst>
                <a:ext uri="{FF2B5EF4-FFF2-40B4-BE49-F238E27FC236}">
                  <a16:creationId xmlns:a16="http://schemas.microsoft.com/office/drawing/2014/main" id="{25D77632-61E5-E806-D02D-FB3AC65F5118}"/>
                </a:ext>
              </a:extLst>
            </p:cNvPr>
            <p:cNvPicPr>
              <a:picLocks noChangeAspect="1"/>
            </p:cNvPicPr>
            <p:nvPr/>
          </p:nvPicPr>
          <p:blipFill>
            <a:blip r:embed="rId3">
              <a:alphaModFix amt="35000"/>
            </a:blip>
            <a:stretch>
              <a:fillRect/>
            </a:stretch>
          </p:blipFill>
          <p:spPr>
            <a:xfrm>
              <a:off x="8596287" y="597174"/>
              <a:ext cx="625346" cy="611851"/>
            </a:xfrm>
            <a:prstGeom prst="rect">
              <a:avLst/>
            </a:prstGeom>
          </p:spPr>
        </p:pic>
      </p:grpSp>
      <p:sp>
        <p:nvSpPr>
          <p:cNvPr id="4" name="Rectangle : coins arrondis 3">
            <a:extLst>
              <a:ext uri="{FF2B5EF4-FFF2-40B4-BE49-F238E27FC236}">
                <a16:creationId xmlns:a16="http://schemas.microsoft.com/office/drawing/2014/main" id="{41BD276E-EEB2-CE15-3102-F15C34D565A8}"/>
              </a:ext>
            </a:extLst>
          </p:cNvPr>
          <p:cNvSpPr/>
          <p:nvPr/>
        </p:nvSpPr>
        <p:spPr>
          <a:xfrm>
            <a:off x="2790562" y="2167140"/>
            <a:ext cx="6769768" cy="882993"/>
          </a:xfrm>
          <a:prstGeom prst="roundRect">
            <a:avLst/>
          </a:prstGeom>
          <a:solidFill>
            <a:srgbClr val="CA758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CA" b="1">
                <a:latin typeface="Congenial" panose="02000503040000020004" pitchFamily="2" charset="0"/>
              </a:rPr>
              <a:t>Le métier de CPN  est </a:t>
            </a:r>
            <a:r>
              <a:rPr lang="fr-CA" b="1">
                <a:solidFill>
                  <a:schemeClr val="tx1"/>
                </a:solidFill>
                <a:latin typeface="Congenial" panose="02000503040000020004" pitchFamily="2" charset="0"/>
              </a:rPr>
              <a:t>fondamentalement humain </a:t>
            </a:r>
            <a:r>
              <a:rPr lang="fr-CA" b="1">
                <a:latin typeface="Congenial" panose="02000503040000020004" pitchFamily="2" charset="0"/>
              </a:rPr>
              <a:t>et éducatif, même si le numérique est omniprésent.</a:t>
            </a:r>
          </a:p>
        </p:txBody>
      </p:sp>
      <p:sp>
        <p:nvSpPr>
          <p:cNvPr id="5" name="Rectangle : coins arrondis 4">
            <a:extLst>
              <a:ext uri="{FF2B5EF4-FFF2-40B4-BE49-F238E27FC236}">
                <a16:creationId xmlns:a16="http://schemas.microsoft.com/office/drawing/2014/main" id="{2D7776B4-A5D8-318D-7609-1B06B2990020}"/>
              </a:ext>
            </a:extLst>
          </p:cNvPr>
          <p:cNvSpPr/>
          <p:nvPr/>
        </p:nvSpPr>
        <p:spPr>
          <a:xfrm>
            <a:off x="2790562" y="3156080"/>
            <a:ext cx="6769768" cy="882993"/>
          </a:xfrm>
          <a:prstGeom prst="roundRect">
            <a:avLst/>
          </a:prstGeom>
          <a:solidFill>
            <a:srgbClr val="B43B5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CA" b="1">
                <a:latin typeface="Congenial" panose="02000503040000020004" pitchFamily="2" charset="0"/>
              </a:rPr>
              <a:t>La formation des CPN doit être multidimensionnelle : </a:t>
            </a:r>
            <a:r>
              <a:rPr lang="fr-CA" b="1">
                <a:solidFill>
                  <a:schemeClr val="tx1"/>
                </a:solidFill>
                <a:latin typeface="Congenial" panose="02000503040000020004" pitchFamily="2" charset="0"/>
              </a:rPr>
              <a:t>technique, pédagogique, relationnelle, organisationnelle</a:t>
            </a:r>
            <a:r>
              <a:rPr lang="fr-CA" b="1">
                <a:latin typeface="Congenial" panose="02000503040000020004" pitchFamily="2" charset="0"/>
              </a:rPr>
              <a:t>.</a:t>
            </a:r>
          </a:p>
        </p:txBody>
      </p:sp>
      <p:sp>
        <p:nvSpPr>
          <p:cNvPr id="6" name="Rectangle : coins arrondis 5">
            <a:extLst>
              <a:ext uri="{FF2B5EF4-FFF2-40B4-BE49-F238E27FC236}">
                <a16:creationId xmlns:a16="http://schemas.microsoft.com/office/drawing/2014/main" id="{B5952547-D33D-23C9-AF05-D39DC237B005}"/>
              </a:ext>
            </a:extLst>
          </p:cNvPr>
          <p:cNvSpPr/>
          <p:nvPr/>
        </p:nvSpPr>
        <p:spPr>
          <a:xfrm>
            <a:off x="2790562" y="4145020"/>
            <a:ext cx="6769768" cy="1059772"/>
          </a:xfrm>
          <a:prstGeom prst="roundRect">
            <a:avLst/>
          </a:prstGeom>
          <a:solidFill>
            <a:srgbClr val="CA758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CA" b="1">
                <a:latin typeface="Congenial" panose="02000503040000020004" pitchFamily="2" charset="0"/>
              </a:rPr>
              <a:t>Le développement professionnel des CPN, même s’il émane principalement de l’initiative des individus, doit être pensé comme </a:t>
            </a:r>
            <a:r>
              <a:rPr lang="fr-CA" b="1">
                <a:solidFill>
                  <a:schemeClr val="tx1"/>
                </a:solidFill>
                <a:latin typeface="Congenial" panose="02000503040000020004" pitchFamily="2" charset="0"/>
              </a:rPr>
              <a:t>un processus continu, collectif et réflexif</a:t>
            </a:r>
            <a:r>
              <a:rPr lang="fr-CA" b="1">
                <a:latin typeface="Congenial" panose="02000503040000020004" pitchFamily="2" charset="0"/>
              </a:rPr>
              <a:t>.</a:t>
            </a:r>
          </a:p>
        </p:txBody>
      </p:sp>
      <p:sp>
        <p:nvSpPr>
          <p:cNvPr id="14" name="Rectangle : coins arrondis 13">
            <a:extLst>
              <a:ext uri="{FF2B5EF4-FFF2-40B4-BE49-F238E27FC236}">
                <a16:creationId xmlns:a16="http://schemas.microsoft.com/office/drawing/2014/main" id="{DA89A1EF-7303-2758-E307-E266B9EE5E30}"/>
              </a:ext>
            </a:extLst>
          </p:cNvPr>
          <p:cNvSpPr/>
          <p:nvPr/>
        </p:nvSpPr>
        <p:spPr>
          <a:xfrm>
            <a:off x="2790562" y="5310739"/>
            <a:ext cx="6769768" cy="1168385"/>
          </a:xfrm>
          <a:prstGeom prst="roundRect">
            <a:avLst/>
          </a:prstGeom>
          <a:solidFill>
            <a:srgbClr val="B43B5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CA" b="1">
                <a:latin typeface="Congenial" panose="02000503040000020004" pitchFamily="2" charset="0"/>
              </a:rPr>
              <a:t>De plus, le référentiel proposé pourrait enrichir </a:t>
            </a:r>
            <a:r>
              <a:rPr lang="fr-CA" b="1">
                <a:solidFill>
                  <a:schemeClr val="tx1"/>
                </a:solidFill>
                <a:latin typeface="Congenial" panose="02000503040000020004" pitchFamily="2" charset="0"/>
              </a:rPr>
              <a:t>la formation, l’accompagnement, le recrutement et l’autoévaluation </a:t>
            </a:r>
            <a:r>
              <a:rPr lang="fr-CA" b="1">
                <a:latin typeface="Congenial" panose="02000503040000020004" pitchFamily="2" charset="0"/>
              </a:rPr>
              <a:t>des CPN.</a:t>
            </a:r>
          </a:p>
        </p:txBody>
      </p:sp>
    </p:spTree>
    <p:extLst>
      <p:ext uri="{BB962C8B-B14F-4D97-AF65-F5344CB8AC3E}">
        <p14:creationId xmlns:p14="http://schemas.microsoft.com/office/powerpoint/2010/main" val="348512103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8827C3-9A45-BFEB-1065-5EC624A83568}"/>
            </a:ext>
          </a:extLst>
        </p:cNvPr>
        <p:cNvGrpSpPr/>
        <p:nvPr/>
      </p:nvGrpSpPr>
      <p:grpSpPr>
        <a:xfrm>
          <a:off x="0" y="0"/>
          <a:ext cx="0" cy="0"/>
          <a:chOff x="0" y="0"/>
          <a:chExt cx="0" cy="0"/>
        </a:xfrm>
      </p:grpSpPr>
      <p:sp>
        <p:nvSpPr>
          <p:cNvPr id="17" name="Rectangle 16">
            <a:extLst>
              <a:ext uri="{FF2B5EF4-FFF2-40B4-BE49-F238E27FC236}">
                <a16:creationId xmlns:a16="http://schemas.microsoft.com/office/drawing/2014/main" id="{1CC37516-E53C-2B5F-DF3E-46997C2D3063}"/>
              </a:ext>
            </a:extLst>
          </p:cNvPr>
          <p:cNvSpPr/>
          <p:nvPr/>
        </p:nvSpPr>
        <p:spPr>
          <a:xfrm rot="10800000">
            <a:off x="3964" y="-42863"/>
            <a:ext cx="12192000" cy="6943725"/>
          </a:xfrm>
          <a:prstGeom prst="rect">
            <a:avLst/>
          </a:prstGeom>
          <a:gradFill flip="none" rotWithShape="1">
            <a:gsLst>
              <a:gs pos="0">
                <a:srgbClr val="BA2541">
                  <a:shade val="30000"/>
                  <a:satMod val="115000"/>
                </a:srgbClr>
              </a:gs>
              <a:gs pos="8000">
                <a:srgbClr val="BA2541">
                  <a:shade val="67500"/>
                  <a:satMod val="115000"/>
                </a:srgbClr>
              </a:gs>
              <a:gs pos="45000">
                <a:schemeClr val="bg1">
                  <a:alpha val="28000"/>
                </a:schemeClr>
              </a:gs>
              <a:gs pos="100000">
                <a:schemeClr val="bg1"/>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8" name="Titre 1">
            <a:extLst>
              <a:ext uri="{FF2B5EF4-FFF2-40B4-BE49-F238E27FC236}">
                <a16:creationId xmlns:a16="http://schemas.microsoft.com/office/drawing/2014/main" id="{E274AAAC-1EDF-764E-4C11-C1B6FFBA8419}"/>
              </a:ext>
            </a:extLst>
          </p:cNvPr>
          <p:cNvSpPr txBox="1">
            <a:spLocks/>
          </p:cNvSpPr>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Congenial" panose="02000503040000020004" pitchFamily="2" charset="0"/>
                <a:ea typeface="+mj-ea"/>
                <a:cs typeface="+mj-cs"/>
              </a:defRPr>
            </a:lvl1pPr>
          </a:lstStyle>
          <a:p>
            <a:r>
              <a:rPr lang="fr-CA" spc="-300"/>
              <a:t>Forces </a:t>
            </a:r>
            <a:r>
              <a:rPr lang="fr-CA" spc="-300" dirty="0"/>
              <a:t>de l’étude</a:t>
            </a:r>
            <a:endParaRPr lang="fr-CA" spc="-300"/>
          </a:p>
        </p:txBody>
      </p:sp>
      <p:sp>
        <p:nvSpPr>
          <p:cNvPr id="9" name="Espace réservé du contenu 2">
            <a:extLst>
              <a:ext uri="{FF2B5EF4-FFF2-40B4-BE49-F238E27FC236}">
                <a16:creationId xmlns:a16="http://schemas.microsoft.com/office/drawing/2014/main" id="{A468E6AE-CB85-A576-57E7-B323CAD29810}"/>
              </a:ext>
            </a:extLst>
          </p:cNvPr>
          <p:cNvSpPr txBox="1">
            <a:spLocks/>
          </p:cNvSpPr>
          <p:nvPr/>
        </p:nvSpPr>
        <p:spPr>
          <a:xfrm>
            <a:off x="8153400" y="1905035"/>
            <a:ext cx="8316074"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Congenial" panose="02000503040000020004"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Congenial" panose="02000503040000020004"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Congenial" panose="02000503040000020004"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ongenial" panose="02000503040000020004"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ongenial" panose="02000503040000020004"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fr-CA"/>
          </a:p>
        </p:txBody>
      </p:sp>
      <p:sp>
        <p:nvSpPr>
          <p:cNvPr id="4" name="ZoneTexte 3">
            <a:extLst>
              <a:ext uri="{FF2B5EF4-FFF2-40B4-BE49-F238E27FC236}">
                <a16:creationId xmlns:a16="http://schemas.microsoft.com/office/drawing/2014/main" id="{AD844F5B-FB00-EE43-C436-A117F877579F}"/>
              </a:ext>
            </a:extLst>
          </p:cNvPr>
          <p:cNvSpPr txBox="1"/>
          <p:nvPr/>
        </p:nvSpPr>
        <p:spPr>
          <a:xfrm flipH="1">
            <a:off x="4324982" y="4343724"/>
            <a:ext cx="4465195" cy="461665"/>
          </a:xfrm>
          <a:prstGeom prst="rect">
            <a:avLst/>
          </a:prstGeom>
          <a:noFill/>
        </p:spPr>
        <p:txBody>
          <a:bodyPr wrap="square" rtlCol="0">
            <a:spAutoFit/>
          </a:bodyPr>
          <a:lstStyle/>
          <a:p>
            <a:pPr lvl="0">
              <a:defRPr/>
            </a:pPr>
            <a:r>
              <a:rPr lang="fr-CA" sz="2400" i="1" spc="-150" dirty="0">
                <a:latin typeface="Congenial" panose="02000503040000020004" pitchFamily="2" charset="0"/>
              </a:rPr>
              <a:t>Contribution pratique immédiate</a:t>
            </a:r>
          </a:p>
        </p:txBody>
      </p:sp>
      <p:pic>
        <p:nvPicPr>
          <p:cNvPr id="6" name="Graphique 5" descr="Group avec un remplissage uni">
            <a:extLst>
              <a:ext uri="{FF2B5EF4-FFF2-40B4-BE49-F238E27FC236}">
                <a16:creationId xmlns:a16="http://schemas.microsoft.com/office/drawing/2014/main" id="{E375B57C-7D5A-4C1A-B49D-55AABE4F31E6}"/>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5843376" y="1233488"/>
            <a:ext cx="914400" cy="914400"/>
          </a:xfrm>
          <a:prstGeom prst="rect">
            <a:avLst/>
          </a:prstGeom>
        </p:spPr>
      </p:pic>
      <p:pic>
        <p:nvPicPr>
          <p:cNvPr id="13" name="Graphique 12" descr="Magnifying glass avec un remplissage uni">
            <a:extLst>
              <a:ext uri="{FF2B5EF4-FFF2-40B4-BE49-F238E27FC236}">
                <a16:creationId xmlns:a16="http://schemas.microsoft.com/office/drawing/2014/main" id="{7D9955B5-F587-4606-CE2B-F7355F51FA02}"/>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9028184" y="2057076"/>
            <a:ext cx="914400" cy="914400"/>
          </a:xfrm>
          <a:prstGeom prst="rect">
            <a:avLst/>
          </a:prstGeom>
        </p:spPr>
      </p:pic>
      <p:pic>
        <p:nvPicPr>
          <p:cNvPr id="19" name="Graphique 18" descr="Shuffle avec un remplissage uni">
            <a:extLst>
              <a:ext uri="{FF2B5EF4-FFF2-40B4-BE49-F238E27FC236}">
                <a16:creationId xmlns:a16="http://schemas.microsoft.com/office/drawing/2014/main" id="{289E143B-4AFE-9008-F868-84458D827A90}"/>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2145537" y="2097450"/>
            <a:ext cx="914400" cy="914400"/>
          </a:xfrm>
          <a:prstGeom prst="rect">
            <a:avLst/>
          </a:prstGeom>
        </p:spPr>
      </p:pic>
      <p:pic>
        <p:nvPicPr>
          <p:cNvPr id="23" name="Graphique 22" descr="Stork Baby avec un remplissage uni">
            <a:extLst>
              <a:ext uri="{FF2B5EF4-FFF2-40B4-BE49-F238E27FC236}">
                <a16:creationId xmlns:a16="http://schemas.microsoft.com/office/drawing/2014/main" id="{CB71BF0C-4AC4-D20A-67C8-9C8101E5CA64}"/>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2145537" y="4805389"/>
            <a:ext cx="914400" cy="914400"/>
          </a:xfrm>
          <a:prstGeom prst="rect">
            <a:avLst/>
          </a:prstGeom>
        </p:spPr>
      </p:pic>
      <p:pic>
        <p:nvPicPr>
          <p:cNvPr id="25" name="Graphique 24" descr="Thought bubble avec un remplissage uni">
            <a:extLst>
              <a:ext uri="{FF2B5EF4-FFF2-40B4-BE49-F238E27FC236}">
                <a16:creationId xmlns:a16="http://schemas.microsoft.com/office/drawing/2014/main" id="{2E9F3694-3F44-4996-47AA-2062DBA6B739}"/>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9028184" y="4805389"/>
            <a:ext cx="914400" cy="914400"/>
          </a:xfrm>
          <a:prstGeom prst="rect">
            <a:avLst/>
          </a:prstGeom>
        </p:spPr>
      </p:pic>
      <p:pic>
        <p:nvPicPr>
          <p:cNvPr id="27" name="Graphique 26" descr="Old Key avec un remplissage uni">
            <a:extLst>
              <a:ext uri="{FF2B5EF4-FFF2-40B4-BE49-F238E27FC236}">
                <a16:creationId xmlns:a16="http://schemas.microsoft.com/office/drawing/2014/main" id="{2A58C260-0E13-E222-39D5-C8DA0CC5B745}"/>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5839829" y="3463937"/>
            <a:ext cx="914400" cy="914400"/>
          </a:xfrm>
          <a:prstGeom prst="rect">
            <a:avLst/>
          </a:prstGeom>
        </p:spPr>
      </p:pic>
      <p:sp>
        <p:nvSpPr>
          <p:cNvPr id="29" name="ZoneTexte 28">
            <a:extLst>
              <a:ext uri="{FF2B5EF4-FFF2-40B4-BE49-F238E27FC236}">
                <a16:creationId xmlns:a16="http://schemas.microsoft.com/office/drawing/2014/main" id="{2A016961-BA97-797E-9933-6C5CB14BF21D}"/>
              </a:ext>
            </a:extLst>
          </p:cNvPr>
          <p:cNvSpPr txBox="1"/>
          <p:nvPr/>
        </p:nvSpPr>
        <p:spPr>
          <a:xfrm>
            <a:off x="4609699" y="2017999"/>
            <a:ext cx="3381754" cy="461665"/>
          </a:xfrm>
          <a:prstGeom prst="rect">
            <a:avLst/>
          </a:prstGeom>
          <a:noFill/>
        </p:spPr>
        <p:txBody>
          <a:bodyPr wrap="square">
            <a:spAutoFit/>
          </a:bodyPr>
          <a:lstStyle/>
          <a:p>
            <a:pPr lvl="0">
              <a:defRPr/>
            </a:pPr>
            <a:r>
              <a:rPr lang="fr-CA" sz="2400" i="1" spc="-150" dirty="0">
                <a:latin typeface="Congenial" panose="02000503040000020004" pitchFamily="2" charset="0"/>
              </a:rPr>
              <a:t>Diversité de l’échantillon</a:t>
            </a:r>
          </a:p>
        </p:txBody>
      </p:sp>
      <p:sp>
        <p:nvSpPr>
          <p:cNvPr id="30" name="ZoneTexte 29">
            <a:extLst>
              <a:ext uri="{FF2B5EF4-FFF2-40B4-BE49-F238E27FC236}">
                <a16:creationId xmlns:a16="http://schemas.microsoft.com/office/drawing/2014/main" id="{D0AD11F8-1283-D7B8-695C-DCAA8AC763A4}"/>
              </a:ext>
            </a:extLst>
          </p:cNvPr>
          <p:cNvSpPr txBox="1"/>
          <p:nvPr/>
        </p:nvSpPr>
        <p:spPr>
          <a:xfrm>
            <a:off x="1049473" y="2917734"/>
            <a:ext cx="3381754" cy="461665"/>
          </a:xfrm>
          <a:prstGeom prst="rect">
            <a:avLst/>
          </a:prstGeom>
          <a:noFill/>
        </p:spPr>
        <p:txBody>
          <a:bodyPr wrap="square">
            <a:spAutoFit/>
          </a:bodyPr>
          <a:lstStyle/>
          <a:p>
            <a:pPr lvl="0">
              <a:defRPr/>
            </a:pPr>
            <a:r>
              <a:rPr lang="fr-CA" sz="2400" i="1" spc="-150" dirty="0">
                <a:latin typeface="Congenial" panose="02000503040000020004" pitchFamily="2" charset="0"/>
              </a:rPr>
              <a:t>Croisement des données</a:t>
            </a:r>
          </a:p>
        </p:txBody>
      </p:sp>
      <p:sp>
        <p:nvSpPr>
          <p:cNvPr id="31" name="ZoneTexte 30">
            <a:extLst>
              <a:ext uri="{FF2B5EF4-FFF2-40B4-BE49-F238E27FC236}">
                <a16:creationId xmlns:a16="http://schemas.microsoft.com/office/drawing/2014/main" id="{E3C4145E-FBF4-7A27-09E7-DFA97B764C6C}"/>
              </a:ext>
            </a:extLst>
          </p:cNvPr>
          <p:cNvSpPr txBox="1"/>
          <p:nvPr/>
        </p:nvSpPr>
        <p:spPr>
          <a:xfrm>
            <a:off x="8084098" y="2919091"/>
            <a:ext cx="3381754" cy="461665"/>
          </a:xfrm>
          <a:prstGeom prst="rect">
            <a:avLst/>
          </a:prstGeom>
          <a:noFill/>
        </p:spPr>
        <p:txBody>
          <a:bodyPr wrap="square">
            <a:spAutoFit/>
          </a:bodyPr>
          <a:lstStyle/>
          <a:p>
            <a:pPr lvl="0">
              <a:defRPr/>
            </a:pPr>
            <a:r>
              <a:rPr lang="fr-CA" sz="2400" i="1" spc="-150" dirty="0">
                <a:latin typeface="Congenial" panose="02000503040000020004" pitchFamily="2" charset="0"/>
              </a:rPr>
              <a:t>Validation externe</a:t>
            </a:r>
          </a:p>
        </p:txBody>
      </p:sp>
      <p:sp>
        <p:nvSpPr>
          <p:cNvPr id="32" name="ZoneTexte 31">
            <a:extLst>
              <a:ext uri="{FF2B5EF4-FFF2-40B4-BE49-F238E27FC236}">
                <a16:creationId xmlns:a16="http://schemas.microsoft.com/office/drawing/2014/main" id="{D7F37C1F-1DAB-92B1-334C-4C9601DF633B}"/>
              </a:ext>
            </a:extLst>
          </p:cNvPr>
          <p:cNvSpPr txBox="1"/>
          <p:nvPr/>
        </p:nvSpPr>
        <p:spPr>
          <a:xfrm>
            <a:off x="1542401" y="5759914"/>
            <a:ext cx="3027324" cy="830997"/>
          </a:xfrm>
          <a:prstGeom prst="rect">
            <a:avLst/>
          </a:prstGeom>
          <a:noFill/>
        </p:spPr>
        <p:txBody>
          <a:bodyPr wrap="square">
            <a:spAutoFit/>
          </a:bodyPr>
          <a:lstStyle/>
          <a:p>
            <a:pPr lvl="0">
              <a:defRPr/>
            </a:pPr>
            <a:r>
              <a:rPr lang="fr-CA" sz="2400" i="1" spc="-150" dirty="0">
                <a:latin typeface="Congenial" panose="02000503040000020004" pitchFamily="2" charset="0"/>
              </a:rPr>
              <a:t>Émergence de nouveaux concepts</a:t>
            </a:r>
          </a:p>
        </p:txBody>
      </p:sp>
      <p:sp>
        <p:nvSpPr>
          <p:cNvPr id="34" name="ZoneTexte 33">
            <a:extLst>
              <a:ext uri="{FF2B5EF4-FFF2-40B4-BE49-F238E27FC236}">
                <a16:creationId xmlns:a16="http://schemas.microsoft.com/office/drawing/2014/main" id="{DEEB09EF-DDCF-D3C0-2FE1-470714FBE0A2}"/>
              </a:ext>
            </a:extLst>
          </p:cNvPr>
          <p:cNvSpPr txBox="1"/>
          <p:nvPr/>
        </p:nvSpPr>
        <p:spPr>
          <a:xfrm>
            <a:off x="8153400" y="5661878"/>
            <a:ext cx="3106325" cy="830997"/>
          </a:xfrm>
          <a:prstGeom prst="rect">
            <a:avLst/>
          </a:prstGeom>
          <a:noFill/>
        </p:spPr>
        <p:txBody>
          <a:bodyPr wrap="square">
            <a:spAutoFit/>
          </a:bodyPr>
          <a:lstStyle/>
          <a:p>
            <a:pPr lvl="0">
              <a:defRPr/>
            </a:pPr>
            <a:r>
              <a:rPr lang="fr-CA" sz="2400" i="1" spc="-150" dirty="0">
                <a:latin typeface="Congenial" panose="02000503040000020004" pitchFamily="2" charset="0"/>
              </a:rPr>
              <a:t>Posture réflexive et transparente</a:t>
            </a:r>
          </a:p>
        </p:txBody>
      </p:sp>
    </p:spTree>
    <p:extLst>
      <p:ext uri="{BB962C8B-B14F-4D97-AF65-F5344CB8AC3E}">
        <p14:creationId xmlns:p14="http://schemas.microsoft.com/office/powerpoint/2010/main" val="383038545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BBAB0E-EB96-57A6-9965-78F46D162223}"/>
            </a:ext>
          </a:extLst>
        </p:cNvPr>
        <p:cNvGrpSpPr/>
        <p:nvPr/>
      </p:nvGrpSpPr>
      <p:grpSpPr>
        <a:xfrm>
          <a:off x="0" y="0"/>
          <a:ext cx="0" cy="0"/>
          <a:chOff x="0" y="0"/>
          <a:chExt cx="0" cy="0"/>
        </a:xfrm>
      </p:grpSpPr>
      <p:sp>
        <p:nvSpPr>
          <p:cNvPr id="17" name="Rectangle 16">
            <a:extLst>
              <a:ext uri="{FF2B5EF4-FFF2-40B4-BE49-F238E27FC236}">
                <a16:creationId xmlns:a16="http://schemas.microsoft.com/office/drawing/2014/main" id="{CD2B3634-532E-186F-2AD5-B9427AF34AF6}"/>
              </a:ext>
            </a:extLst>
          </p:cNvPr>
          <p:cNvSpPr/>
          <p:nvPr/>
        </p:nvSpPr>
        <p:spPr>
          <a:xfrm rot="10800000">
            <a:off x="3964" y="-42863"/>
            <a:ext cx="12192000" cy="6943725"/>
          </a:xfrm>
          <a:prstGeom prst="rect">
            <a:avLst/>
          </a:prstGeom>
          <a:gradFill flip="none" rotWithShape="1">
            <a:gsLst>
              <a:gs pos="0">
                <a:srgbClr val="BA2541">
                  <a:shade val="30000"/>
                  <a:satMod val="115000"/>
                </a:srgbClr>
              </a:gs>
              <a:gs pos="8000">
                <a:srgbClr val="BA2541">
                  <a:shade val="67500"/>
                  <a:satMod val="115000"/>
                </a:srgbClr>
              </a:gs>
              <a:gs pos="45000">
                <a:schemeClr val="bg1">
                  <a:alpha val="28000"/>
                </a:schemeClr>
              </a:gs>
              <a:gs pos="100000">
                <a:schemeClr val="bg1"/>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8" name="Titre 1">
            <a:extLst>
              <a:ext uri="{FF2B5EF4-FFF2-40B4-BE49-F238E27FC236}">
                <a16:creationId xmlns:a16="http://schemas.microsoft.com/office/drawing/2014/main" id="{5A3C47A1-B698-1AC3-89B0-189AC3AF7656}"/>
              </a:ext>
            </a:extLst>
          </p:cNvPr>
          <p:cNvSpPr txBox="1">
            <a:spLocks/>
          </p:cNvSpPr>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Congenial" panose="02000503040000020004" pitchFamily="2" charset="0"/>
                <a:ea typeface="+mj-ea"/>
                <a:cs typeface="+mj-cs"/>
              </a:defRPr>
            </a:lvl1pPr>
          </a:lstStyle>
          <a:p>
            <a:r>
              <a:rPr lang="fr-CA" spc="-300" dirty="0"/>
              <a:t>Limites de l’étude</a:t>
            </a:r>
          </a:p>
        </p:txBody>
      </p:sp>
      <p:sp>
        <p:nvSpPr>
          <p:cNvPr id="9" name="Espace réservé du contenu 2">
            <a:extLst>
              <a:ext uri="{FF2B5EF4-FFF2-40B4-BE49-F238E27FC236}">
                <a16:creationId xmlns:a16="http://schemas.microsoft.com/office/drawing/2014/main" id="{391922DA-F0CD-ABC5-7C82-BAA17D916B4D}"/>
              </a:ext>
            </a:extLst>
          </p:cNvPr>
          <p:cNvSpPr txBox="1">
            <a:spLocks/>
          </p:cNvSpPr>
          <p:nvPr/>
        </p:nvSpPr>
        <p:spPr>
          <a:xfrm>
            <a:off x="8153400" y="1905035"/>
            <a:ext cx="8316074"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Congenial" panose="02000503040000020004"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Congenial" panose="02000503040000020004"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Congenial" panose="02000503040000020004"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ongenial" panose="02000503040000020004"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ongenial" panose="02000503040000020004"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fr-CA" dirty="0"/>
          </a:p>
        </p:txBody>
      </p:sp>
      <p:sp>
        <p:nvSpPr>
          <p:cNvPr id="5" name="ZoneTexte 4">
            <a:extLst>
              <a:ext uri="{FF2B5EF4-FFF2-40B4-BE49-F238E27FC236}">
                <a16:creationId xmlns:a16="http://schemas.microsoft.com/office/drawing/2014/main" id="{7A1DCDC9-946F-0661-8DA6-0CEECB51DD70}"/>
              </a:ext>
            </a:extLst>
          </p:cNvPr>
          <p:cNvSpPr txBox="1"/>
          <p:nvPr/>
        </p:nvSpPr>
        <p:spPr>
          <a:xfrm>
            <a:off x="8221049" y="5491665"/>
            <a:ext cx="3706749" cy="830997"/>
          </a:xfrm>
          <a:prstGeom prst="rect">
            <a:avLst/>
          </a:prstGeom>
          <a:noFill/>
        </p:spPr>
        <p:txBody>
          <a:bodyPr wrap="square">
            <a:spAutoFit/>
          </a:bodyPr>
          <a:lstStyle/>
          <a:p>
            <a:pPr marR="0" lvl="0" algn="l" defTabSz="914400" rtl="0" eaLnBrk="1" fontAlgn="auto" latinLnBrk="0" hangingPunct="1">
              <a:lnSpc>
                <a:spcPct val="100000"/>
              </a:lnSpc>
              <a:spcBef>
                <a:spcPts val="0"/>
              </a:spcBef>
              <a:spcAft>
                <a:spcPts val="0"/>
              </a:spcAft>
              <a:buClrTx/>
              <a:buSzTx/>
              <a:tabLst/>
              <a:defRPr/>
            </a:pPr>
            <a:r>
              <a:rPr lang="fr-CA" sz="2400" i="1" spc="-150" dirty="0">
                <a:latin typeface="Congenial" panose="02000503040000020004" pitchFamily="2" charset="0"/>
              </a:rPr>
              <a:t>Difficulté à mesurer certaines compétences</a:t>
            </a:r>
          </a:p>
        </p:txBody>
      </p:sp>
      <p:pic>
        <p:nvPicPr>
          <p:cNvPr id="7" name="Graphique 6" descr="Raised hand avec un remplissage uni">
            <a:extLst>
              <a:ext uri="{FF2B5EF4-FFF2-40B4-BE49-F238E27FC236}">
                <a16:creationId xmlns:a16="http://schemas.microsoft.com/office/drawing/2014/main" id="{54D7CCD7-46BB-F671-A6E3-CD2C9FED7D90}"/>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1937048" y="1906659"/>
            <a:ext cx="914400" cy="914400"/>
          </a:xfrm>
          <a:prstGeom prst="rect">
            <a:avLst/>
          </a:prstGeom>
        </p:spPr>
      </p:pic>
      <p:pic>
        <p:nvPicPr>
          <p:cNvPr id="20" name="Graphique 19" descr="Users avec un remplissage uni">
            <a:extLst>
              <a:ext uri="{FF2B5EF4-FFF2-40B4-BE49-F238E27FC236}">
                <a16:creationId xmlns:a16="http://schemas.microsoft.com/office/drawing/2014/main" id="{AC82C61E-B499-1F6E-DB98-36969BD5CD17}"/>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5594648" y="1260545"/>
            <a:ext cx="914400" cy="914400"/>
          </a:xfrm>
          <a:prstGeom prst="rect">
            <a:avLst/>
          </a:prstGeom>
        </p:spPr>
      </p:pic>
      <p:pic>
        <p:nvPicPr>
          <p:cNvPr id="22" name="Graphique 21" descr="3D glasses avec un remplissage uni">
            <a:extLst>
              <a:ext uri="{FF2B5EF4-FFF2-40B4-BE49-F238E27FC236}">
                <a16:creationId xmlns:a16="http://schemas.microsoft.com/office/drawing/2014/main" id="{180F038B-A8B5-5034-5D45-B16B756ACBB2}"/>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9160024" y="1895493"/>
            <a:ext cx="914400" cy="914400"/>
          </a:xfrm>
          <a:prstGeom prst="rect">
            <a:avLst/>
          </a:prstGeom>
        </p:spPr>
      </p:pic>
      <p:pic>
        <p:nvPicPr>
          <p:cNvPr id="24" name="Graphique 23" descr="Marker avec un remplissage uni">
            <a:extLst>
              <a:ext uri="{FF2B5EF4-FFF2-40B4-BE49-F238E27FC236}">
                <a16:creationId xmlns:a16="http://schemas.microsoft.com/office/drawing/2014/main" id="{56CF833C-2175-F7DD-DF68-ABB84C8A2B20}"/>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1893675" y="4673344"/>
            <a:ext cx="914400" cy="914400"/>
          </a:xfrm>
          <a:prstGeom prst="rect">
            <a:avLst/>
          </a:prstGeom>
        </p:spPr>
      </p:pic>
      <p:pic>
        <p:nvPicPr>
          <p:cNvPr id="26" name="Graphique 25" descr="Measuring Cup avec un remplissage uni">
            <a:extLst>
              <a:ext uri="{FF2B5EF4-FFF2-40B4-BE49-F238E27FC236}">
                <a16:creationId xmlns:a16="http://schemas.microsoft.com/office/drawing/2014/main" id="{8C44EB91-77AF-D36C-CE85-34154F7F08DC}"/>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9160024" y="4673344"/>
            <a:ext cx="914400" cy="914400"/>
          </a:xfrm>
          <a:prstGeom prst="rect">
            <a:avLst/>
          </a:prstGeom>
        </p:spPr>
      </p:pic>
      <p:pic>
        <p:nvPicPr>
          <p:cNvPr id="28" name="Graphique 27" descr="Calculator avec un remplissage uni">
            <a:extLst>
              <a:ext uri="{FF2B5EF4-FFF2-40B4-BE49-F238E27FC236}">
                <a16:creationId xmlns:a16="http://schemas.microsoft.com/office/drawing/2014/main" id="{73853809-A1BB-906D-E48F-85FC9A8B98AB}"/>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5638800" y="3470572"/>
            <a:ext cx="914400" cy="914400"/>
          </a:xfrm>
          <a:prstGeom prst="rect">
            <a:avLst/>
          </a:prstGeom>
        </p:spPr>
      </p:pic>
      <p:sp>
        <p:nvSpPr>
          <p:cNvPr id="30" name="ZoneTexte 29">
            <a:extLst>
              <a:ext uri="{FF2B5EF4-FFF2-40B4-BE49-F238E27FC236}">
                <a16:creationId xmlns:a16="http://schemas.microsoft.com/office/drawing/2014/main" id="{5821391E-484F-865C-95DF-8868563223F4}"/>
              </a:ext>
            </a:extLst>
          </p:cNvPr>
          <p:cNvSpPr txBox="1"/>
          <p:nvPr/>
        </p:nvSpPr>
        <p:spPr>
          <a:xfrm>
            <a:off x="803741" y="2783242"/>
            <a:ext cx="4227226" cy="461665"/>
          </a:xfrm>
          <a:prstGeom prst="rect">
            <a:avLst/>
          </a:prstGeom>
          <a:noFill/>
        </p:spPr>
        <p:txBody>
          <a:bodyPr wrap="square">
            <a:spAutoFit/>
          </a:bodyPr>
          <a:lstStyle/>
          <a:p>
            <a:pPr marR="0" lvl="0" algn="l" defTabSz="914400" rtl="0" eaLnBrk="1" fontAlgn="auto" latinLnBrk="0" hangingPunct="1">
              <a:lnSpc>
                <a:spcPct val="100000"/>
              </a:lnSpc>
              <a:spcBef>
                <a:spcPts val="0"/>
              </a:spcBef>
              <a:spcAft>
                <a:spcPts val="0"/>
              </a:spcAft>
              <a:buClrTx/>
              <a:buSzTx/>
              <a:tabLst/>
              <a:defRPr/>
            </a:pPr>
            <a:r>
              <a:rPr lang="fr-CA" sz="2400" i="1" spc="-150" dirty="0">
                <a:latin typeface="Congenial" panose="02000503040000020004" pitchFamily="2" charset="0"/>
              </a:rPr>
              <a:t>Échantillonnage volontaire</a:t>
            </a:r>
          </a:p>
        </p:txBody>
      </p:sp>
      <p:sp>
        <p:nvSpPr>
          <p:cNvPr id="32" name="ZoneTexte 31">
            <a:extLst>
              <a:ext uri="{FF2B5EF4-FFF2-40B4-BE49-F238E27FC236}">
                <a16:creationId xmlns:a16="http://schemas.microsoft.com/office/drawing/2014/main" id="{250DB00D-E045-93C8-9718-680BFE77F2ED}"/>
              </a:ext>
            </a:extLst>
          </p:cNvPr>
          <p:cNvSpPr txBox="1"/>
          <p:nvPr/>
        </p:nvSpPr>
        <p:spPr>
          <a:xfrm>
            <a:off x="4150678" y="1971324"/>
            <a:ext cx="4046095" cy="461665"/>
          </a:xfrm>
          <a:prstGeom prst="rect">
            <a:avLst/>
          </a:prstGeom>
          <a:noFill/>
        </p:spPr>
        <p:txBody>
          <a:bodyPr wrap="square">
            <a:spAutoFit/>
          </a:bodyPr>
          <a:lstStyle/>
          <a:p>
            <a:pPr marR="0" lvl="0" algn="l" defTabSz="914400" rtl="0" eaLnBrk="1" fontAlgn="auto" latinLnBrk="0" hangingPunct="1">
              <a:lnSpc>
                <a:spcPct val="100000"/>
              </a:lnSpc>
              <a:spcBef>
                <a:spcPts val="0"/>
              </a:spcBef>
              <a:spcAft>
                <a:spcPts val="0"/>
              </a:spcAft>
              <a:buClrTx/>
              <a:buSzTx/>
              <a:tabLst/>
              <a:defRPr/>
            </a:pPr>
            <a:r>
              <a:rPr lang="fr-CA" sz="2400" i="1" spc="-150" dirty="0">
                <a:latin typeface="Congenial" panose="02000503040000020004" pitchFamily="2" charset="0"/>
              </a:rPr>
              <a:t>Taille restreinte de l’échantillon</a:t>
            </a:r>
          </a:p>
        </p:txBody>
      </p:sp>
      <p:sp>
        <p:nvSpPr>
          <p:cNvPr id="34" name="ZoneTexte 33">
            <a:extLst>
              <a:ext uri="{FF2B5EF4-FFF2-40B4-BE49-F238E27FC236}">
                <a16:creationId xmlns:a16="http://schemas.microsoft.com/office/drawing/2014/main" id="{1ECFDC99-D247-B726-2A01-8BDEBE737EF6}"/>
              </a:ext>
            </a:extLst>
          </p:cNvPr>
          <p:cNvSpPr txBox="1"/>
          <p:nvPr/>
        </p:nvSpPr>
        <p:spPr>
          <a:xfrm>
            <a:off x="7373288" y="2766451"/>
            <a:ext cx="4227226" cy="461665"/>
          </a:xfrm>
          <a:prstGeom prst="rect">
            <a:avLst/>
          </a:prstGeom>
          <a:noFill/>
        </p:spPr>
        <p:txBody>
          <a:bodyPr wrap="square">
            <a:spAutoFit/>
          </a:bodyPr>
          <a:lstStyle/>
          <a:p>
            <a:pPr marR="0" lvl="0" algn="l" defTabSz="914400" rtl="0" eaLnBrk="1" fontAlgn="auto" latinLnBrk="0" hangingPunct="1">
              <a:lnSpc>
                <a:spcPct val="100000"/>
              </a:lnSpc>
              <a:spcBef>
                <a:spcPts val="0"/>
              </a:spcBef>
              <a:spcAft>
                <a:spcPts val="0"/>
              </a:spcAft>
              <a:buClrTx/>
              <a:buSzTx/>
              <a:tabLst/>
              <a:defRPr/>
            </a:pPr>
            <a:r>
              <a:rPr lang="fr-CA" sz="2400" i="1" spc="-150" dirty="0">
                <a:latin typeface="Congenial" panose="02000503040000020004" pitchFamily="2" charset="0"/>
              </a:rPr>
              <a:t>Subjectivité des représentations</a:t>
            </a:r>
          </a:p>
        </p:txBody>
      </p:sp>
      <p:sp>
        <p:nvSpPr>
          <p:cNvPr id="36" name="ZoneTexte 35">
            <a:extLst>
              <a:ext uri="{FF2B5EF4-FFF2-40B4-BE49-F238E27FC236}">
                <a16:creationId xmlns:a16="http://schemas.microsoft.com/office/drawing/2014/main" id="{23C2CD9B-2A54-84FE-230C-DE89E841E5F5}"/>
              </a:ext>
            </a:extLst>
          </p:cNvPr>
          <p:cNvSpPr txBox="1"/>
          <p:nvPr/>
        </p:nvSpPr>
        <p:spPr>
          <a:xfrm>
            <a:off x="4046324" y="4365377"/>
            <a:ext cx="4616970" cy="461665"/>
          </a:xfrm>
          <a:prstGeom prst="rect">
            <a:avLst/>
          </a:prstGeom>
          <a:noFill/>
        </p:spPr>
        <p:txBody>
          <a:bodyPr wrap="square">
            <a:spAutoFit/>
          </a:bodyPr>
          <a:lstStyle/>
          <a:p>
            <a:pPr marR="0" lvl="0" algn="l" defTabSz="914400" rtl="0" eaLnBrk="1" fontAlgn="auto" latinLnBrk="0" hangingPunct="1">
              <a:lnSpc>
                <a:spcPct val="100000"/>
              </a:lnSpc>
              <a:spcBef>
                <a:spcPts val="0"/>
              </a:spcBef>
              <a:spcAft>
                <a:spcPts val="0"/>
              </a:spcAft>
              <a:buClrTx/>
              <a:buSzTx/>
              <a:tabLst/>
              <a:defRPr/>
            </a:pPr>
            <a:r>
              <a:rPr lang="fr-CA" sz="2400" i="1" spc="-150" dirty="0">
                <a:latin typeface="Congenial" panose="02000503040000020004" pitchFamily="2" charset="0"/>
              </a:rPr>
              <a:t>Absence de validation quantitative</a:t>
            </a:r>
          </a:p>
        </p:txBody>
      </p:sp>
      <p:sp>
        <p:nvSpPr>
          <p:cNvPr id="38" name="ZoneTexte 37">
            <a:extLst>
              <a:ext uri="{FF2B5EF4-FFF2-40B4-BE49-F238E27FC236}">
                <a16:creationId xmlns:a16="http://schemas.microsoft.com/office/drawing/2014/main" id="{D4F50B55-C321-8483-3721-74DCAE8D2B2A}"/>
              </a:ext>
            </a:extLst>
          </p:cNvPr>
          <p:cNvSpPr txBox="1"/>
          <p:nvPr/>
        </p:nvSpPr>
        <p:spPr>
          <a:xfrm>
            <a:off x="454162" y="5558516"/>
            <a:ext cx="4926384" cy="461665"/>
          </a:xfrm>
          <a:prstGeom prst="rect">
            <a:avLst/>
          </a:prstGeom>
          <a:noFill/>
        </p:spPr>
        <p:txBody>
          <a:bodyPr wrap="square">
            <a:spAutoFit/>
          </a:bodyPr>
          <a:lstStyle/>
          <a:p>
            <a:pPr marR="0" lvl="0" algn="l" defTabSz="914400" rtl="0" eaLnBrk="1" fontAlgn="auto" latinLnBrk="0" hangingPunct="1">
              <a:lnSpc>
                <a:spcPct val="100000"/>
              </a:lnSpc>
              <a:spcBef>
                <a:spcPts val="0"/>
              </a:spcBef>
              <a:spcAft>
                <a:spcPts val="0"/>
              </a:spcAft>
              <a:buClrTx/>
              <a:buSzTx/>
              <a:tabLst/>
              <a:defRPr/>
            </a:pPr>
            <a:r>
              <a:rPr lang="fr-CA" sz="2400" i="1" spc="-150" dirty="0">
                <a:latin typeface="Congenial" panose="02000503040000020004" pitchFamily="2" charset="0"/>
              </a:rPr>
              <a:t>Absence de perspective longitudinale</a:t>
            </a:r>
          </a:p>
        </p:txBody>
      </p:sp>
    </p:spTree>
    <p:extLst>
      <p:ext uri="{BB962C8B-B14F-4D97-AF65-F5344CB8AC3E}">
        <p14:creationId xmlns:p14="http://schemas.microsoft.com/office/powerpoint/2010/main" val="271010914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288EBC-DC90-12B5-BF49-6D552C771F01}"/>
            </a:ext>
          </a:extLst>
        </p:cNvPr>
        <p:cNvGrpSpPr/>
        <p:nvPr/>
      </p:nvGrpSpPr>
      <p:grpSpPr>
        <a:xfrm>
          <a:off x="0" y="0"/>
          <a:ext cx="0" cy="0"/>
          <a:chOff x="0" y="0"/>
          <a:chExt cx="0" cy="0"/>
        </a:xfrm>
      </p:grpSpPr>
      <p:sp>
        <p:nvSpPr>
          <p:cNvPr id="17" name="Rectangle 16">
            <a:extLst>
              <a:ext uri="{FF2B5EF4-FFF2-40B4-BE49-F238E27FC236}">
                <a16:creationId xmlns:a16="http://schemas.microsoft.com/office/drawing/2014/main" id="{23EF1420-F33B-EA1D-1CDB-0F5FAF6BE7CE}"/>
              </a:ext>
            </a:extLst>
          </p:cNvPr>
          <p:cNvSpPr/>
          <p:nvPr/>
        </p:nvSpPr>
        <p:spPr>
          <a:xfrm>
            <a:off x="-11026" y="-42863"/>
            <a:ext cx="12192000" cy="6943725"/>
          </a:xfrm>
          <a:prstGeom prst="rect">
            <a:avLst/>
          </a:prstGeom>
          <a:gradFill flip="none" rotWithShape="1">
            <a:gsLst>
              <a:gs pos="0">
                <a:srgbClr val="BA2541">
                  <a:shade val="30000"/>
                  <a:satMod val="115000"/>
                </a:srgbClr>
              </a:gs>
              <a:gs pos="8000">
                <a:srgbClr val="BA2541">
                  <a:shade val="67500"/>
                  <a:satMod val="115000"/>
                </a:srgbClr>
              </a:gs>
              <a:gs pos="45000">
                <a:schemeClr val="bg1">
                  <a:alpha val="28000"/>
                </a:schemeClr>
              </a:gs>
              <a:gs pos="100000">
                <a:schemeClr val="bg1"/>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2" name="Titre 1">
            <a:extLst>
              <a:ext uri="{FF2B5EF4-FFF2-40B4-BE49-F238E27FC236}">
                <a16:creationId xmlns:a16="http://schemas.microsoft.com/office/drawing/2014/main" id="{31218CCB-BD56-48B5-FD18-37519164B06B}"/>
              </a:ext>
            </a:extLst>
          </p:cNvPr>
          <p:cNvSpPr>
            <a:spLocks noGrp="1"/>
          </p:cNvSpPr>
          <p:nvPr>
            <p:ph type="title"/>
          </p:nvPr>
        </p:nvSpPr>
        <p:spPr>
          <a:xfrm>
            <a:off x="3032402" y="575590"/>
            <a:ext cx="8079769" cy="1325563"/>
          </a:xfrm>
        </p:spPr>
        <p:txBody>
          <a:bodyPr/>
          <a:lstStyle/>
          <a:p>
            <a:r>
              <a:rPr lang="fr-CA" spc="-300"/>
              <a:t>Pistes de recherche futures</a:t>
            </a:r>
          </a:p>
        </p:txBody>
      </p:sp>
      <p:sp>
        <p:nvSpPr>
          <p:cNvPr id="3" name="Espace réservé du contenu 2">
            <a:extLst>
              <a:ext uri="{FF2B5EF4-FFF2-40B4-BE49-F238E27FC236}">
                <a16:creationId xmlns:a16="http://schemas.microsoft.com/office/drawing/2014/main" id="{D405364E-5119-23BD-338D-7A7609965AEE}"/>
              </a:ext>
            </a:extLst>
          </p:cNvPr>
          <p:cNvSpPr>
            <a:spLocks noGrp="1"/>
          </p:cNvSpPr>
          <p:nvPr>
            <p:ph idx="1"/>
          </p:nvPr>
        </p:nvSpPr>
        <p:spPr>
          <a:xfrm>
            <a:off x="4650429" y="1794214"/>
            <a:ext cx="6116375" cy="4351338"/>
          </a:xfrm>
        </p:spPr>
        <p:txBody>
          <a:bodyPr>
            <a:noAutofit/>
          </a:bodyPr>
          <a:lstStyle/>
          <a:p>
            <a:endParaRPr lang="fr-CA" i="1" spc="-150" dirty="0"/>
          </a:p>
          <a:p>
            <a:r>
              <a:rPr lang="fr-CA" i="1" spc="-150" dirty="0"/>
              <a:t>Hiérarchisation et pondération des compétences.</a:t>
            </a:r>
          </a:p>
          <a:p>
            <a:r>
              <a:rPr lang="fr-CA" i="1" spc="-150" dirty="0"/>
              <a:t>Études longitudinales sur l’évolution des compétences.</a:t>
            </a:r>
          </a:p>
          <a:p>
            <a:r>
              <a:rPr lang="fr-CA" i="1" spc="-150" dirty="0"/>
              <a:t>Analyse de l’impact du bagage expérientiel.</a:t>
            </a:r>
          </a:p>
          <a:p>
            <a:r>
              <a:rPr lang="fr-CA" i="1" spc="-150" dirty="0"/>
              <a:t>Études sur les facteurs de désengagement professionnel.</a:t>
            </a:r>
          </a:p>
        </p:txBody>
      </p:sp>
      <p:grpSp>
        <p:nvGrpSpPr>
          <p:cNvPr id="7" name="Groupe 6">
            <a:extLst>
              <a:ext uri="{FF2B5EF4-FFF2-40B4-BE49-F238E27FC236}">
                <a16:creationId xmlns:a16="http://schemas.microsoft.com/office/drawing/2014/main" id="{6EEF7A90-F355-F41A-5E11-12A325AF5167}"/>
              </a:ext>
            </a:extLst>
          </p:cNvPr>
          <p:cNvGrpSpPr/>
          <p:nvPr/>
        </p:nvGrpSpPr>
        <p:grpSpPr>
          <a:xfrm>
            <a:off x="-9525" y="2086907"/>
            <a:ext cx="1668125" cy="3472519"/>
            <a:chOff x="8220352" y="1734482"/>
            <a:chExt cx="1668125" cy="3472519"/>
          </a:xfrm>
        </p:grpSpPr>
        <p:pic>
          <p:nvPicPr>
            <p:cNvPr id="8" name="Image 7">
              <a:extLst>
                <a:ext uri="{FF2B5EF4-FFF2-40B4-BE49-F238E27FC236}">
                  <a16:creationId xmlns:a16="http://schemas.microsoft.com/office/drawing/2014/main" id="{D912E95D-E4C5-890A-73D4-FD7447E46B82}"/>
                </a:ext>
              </a:extLst>
            </p:cNvPr>
            <p:cNvPicPr>
              <a:picLocks noChangeAspect="1"/>
            </p:cNvPicPr>
            <p:nvPr/>
          </p:nvPicPr>
          <p:blipFill>
            <a:blip r:embed="rId3">
              <a:alphaModFix amt="35000"/>
            </a:blip>
            <a:stretch>
              <a:fillRect/>
            </a:stretch>
          </p:blipFill>
          <p:spPr>
            <a:xfrm>
              <a:off x="8220352" y="4587830"/>
              <a:ext cx="632828" cy="619171"/>
            </a:xfrm>
            <a:prstGeom prst="rect">
              <a:avLst/>
            </a:prstGeom>
          </p:spPr>
        </p:pic>
        <p:pic>
          <p:nvPicPr>
            <p:cNvPr id="9" name="Image 8">
              <a:extLst>
                <a:ext uri="{FF2B5EF4-FFF2-40B4-BE49-F238E27FC236}">
                  <a16:creationId xmlns:a16="http://schemas.microsoft.com/office/drawing/2014/main" id="{9A047B52-2A02-73DC-1708-13B4557464C0}"/>
                </a:ext>
              </a:extLst>
            </p:cNvPr>
            <p:cNvPicPr>
              <a:picLocks noChangeAspect="1"/>
            </p:cNvPicPr>
            <p:nvPr/>
          </p:nvPicPr>
          <p:blipFill>
            <a:blip r:embed="rId3">
              <a:alphaModFix amt="35000"/>
            </a:blip>
            <a:stretch>
              <a:fillRect/>
            </a:stretch>
          </p:blipFill>
          <p:spPr>
            <a:xfrm>
              <a:off x="8798281" y="2550789"/>
              <a:ext cx="1090196" cy="1066669"/>
            </a:xfrm>
            <a:prstGeom prst="rect">
              <a:avLst/>
            </a:prstGeom>
          </p:spPr>
        </p:pic>
        <p:pic>
          <p:nvPicPr>
            <p:cNvPr id="12" name="Image 11">
              <a:extLst>
                <a:ext uri="{FF2B5EF4-FFF2-40B4-BE49-F238E27FC236}">
                  <a16:creationId xmlns:a16="http://schemas.microsoft.com/office/drawing/2014/main" id="{1A2106C8-E69D-58B1-0C35-AD67427EB79F}"/>
                </a:ext>
              </a:extLst>
            </p:cNvPr>
            <p:cNvPicPr>
              <a:picLocks noChangeAspect="1"/>
            </p:cNvPicPr>
            <p:nvPr/>
          </p:nvPicPr>
          <p:blipFill>
            <a:blip r:embed="rId3">
              <a:alphaModFix amt="35000"/>
            </a:blip>
            <a:stretch>
              <a:fillRect/>
            </a:stretch>
          </p:blipFill>
          <p:spPr>
            <a:xfrm>
              <a:off x="9506754" y="1734482"/>
              <a:ext cx="286972" cy="280779"/>
            </a:xfrm>
            <a:prstGeom prst="rect">
              <a:avLst/>
            </a:prstGeom>
          </p:spPr>
        </p:pic>
        <p:pic>
          <p:nvPicPr>
            <p:cNvPr id="13" name="Image 12">
              <a:extLst>
                <a:ext uri="{FF2B5EF4-FFF2-40B4-BE49-F238E27FC236}">
                  <a16:creationId xmlns:a16="http://schemas.microsoft.com/office/drawing/2014/main" id="{E92D3818-00FA-097C-7E61-E0162F1C8370}"/>
                </a:ext>
              </a:extLst>
            </p:cNvPr>
            <p:cNvPicPr>
              <a:picLocks noChangeAspect="1"/>
            </p:cNvPicPr>
            <p:nvPr/>
          </p:nvPicPr>
          <p:blipFill>
            <a:blip r:embed="rId3">
              <a:alphaModFix amt="35000"/>
            </a:blip>
            <a:stretch>
              <a:fillRect/>
            </a:stretch>
          </p:blipFill>
          <p:spPr>
            <a:xfrm>
              <a:off x="8282839" y="2726173"/>
              <a:ext cx="286972" cy="280779"/>
            </a:xfrm>
            <a:prstGeom prst="rect">
              <a:avLst/>
            </a:prstGeom>
          </p:spPr>
        </p:pic>
      </p:grpSp>
      <p:pic>
        <p:nvPicPr>
          <p:cNvPr id="5" name="Graphique 4" descr="Hiérarchie avec un remplissage uni">
            <a:extLst>
              <a:ext uri="{FF2B5EF4-FFF2-40B4-BE49-F238E27FC236}">
                <a16:creationId xmlns:a16="http://schemas.microsoft.com/office/drawing/2014/main" id="{86190761-9DE6-6195-17AB-A9385ED9A416}"/>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3563225" y="2304587"/>
            <a:ext cx="914400" cy="914400"/>
          </a:xfrm>
          <a:prstGeom prst="rect">
            <a:avLst/>
          </a:prstGeom>
        </p:spPr>
      </p:pic>
      <p:pic>
        <p:nvPicPr>
          <p:cNvPr id="10" name="Graphique 9" descr="Calendrier mensuel avec un remplissage uni">
            <a:extLst>
              <a:ext uri="{FF2B5EF4-FFF2-40B4-BE49-F238E27FC236}">
                <a16:creationId xmlns:a16="http://schemas.microsoft.com/office/drawing/2014/main" id="{9B7C311F-C544-A0CC-A4CA-27D948D6EB3D}"/>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3571574" y="3218987"/>
            <a:ext cx="914400" cy="914400"/>
          </a:xfrm>
          <a:prstGeom prst="rect">
            <a:avLst/>
          </a:prstGeom>
        </p:spPr>
      </p:pic>
      <p:pic>
        <p:nvPicPr>
          <p:cNvPr id="15" name="Graphique 14" descr="Valise avec un remplissage uni">
            <a:extLst>
              <a:ext uri="{FF2B5EF4-FFF2-40B4-BE49-F238E27FC236}">
                <a16:creationId xmlns:a16="http://schemas.microsoft.com/office/drawing/2014/main" id="{9660BF9A-BA2C-74B4-D9FC-AC5B984AD415}"/>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3571574" y="4070187"/>
            <a:ext cx="914400" cy="914400"/>
          </a:xfrm>
          <a:prstGeom prst="rect">
            <a:avLst/>
          </a:prstGeom>
        </p:spPr>
      </p:pic>
      <p:pic>
        <p:nvPicPr>
          <p:cNvPr id="19" name="Graphique 18" descr="Visage confus avec remplissage solide avec un remplissage uni">
            <a:extLst>
              <a:ext uri="{FF2B5EF4-FFF2-40B4-BE49-F238E27FC236}">
                <a16:creationId xmlns:a16="http://schemas.microsoft.com/office/drawing/2014/main" id="{C5BA1843-4540-1C7F-4FA6-A0359964FA90}"/>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3563225" y="4940255"/>
            <a:ext cx="914400" cy="914400"/>
          </a:xfrm>
          <a:prstGeom prst="rect">
            <a:avLst/>
          </a:prstGeom>
        </p:spPr>
      </p:pic>
    </p:spTree>
    <p:extLst>
      <p:ext uri="{BB962C8B-B14F-4D97-AF65-F5344CB8AC3E}">
        <p14:creationId xmlns:p14="http://schemas.microsoft.com/office/powerpoint/2010/main" val="333105528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C316E1-8137-2649-8242-6F2CE6276C86}"/>
            </a:ext>
          </a:extLst>
        </p:cNvPr>
        <p:cNvGrpSpPr/>
        <p:nvPr/>
      </p:nvGrpSpPr>
      <p:grpSpPr>
        <a:xfrm>
          <a:off x="0" y="0"/>
          <a:ext cx="0" cy="0"/>
          <a:chOff x="0" y="0"/>
          <a:chExt cx="0" cy="0"/>
        </a:xfrm>
      </p:grpSpPr>
      <p:sp>
        <p:nvSpPr>
          <p:cNvPr id="17" name="Rectangle 16">
            <a:extLst>
              <a:ext uri="{FF2B5EF4-FFF2-40B4-BE49-F238E27FC236}">
                <a16:creationId xmlns:a16="http://schemas.microsoft.com/office/drawing/2014/main" id="{0217FE3E-911D-1A43-20CD-578AB6F34147}"/>
              </a:ext>
            </a:extLst>
          </p:cNvPr>
          <p:cNvSpPr/>
          <p:nvPr/>
        </p:nvSpPr>
        <p:spPr>
          <a:xfrm rot="10800000">
            <a:off x="3964" y="-42863"/>
            <a:ext cx="12192000" cy="6943725"/>
          </a:xfrm>
          <a:prstGeom prst="rect">
            <a:avLst/>
          </a:prstGeom>
          <a:gradFill flip="none" rotWithShape="1">
            <a:gsLst>
              <a:gs pos="0">
                <a:srgbClr val="BA2541">
                  <a:shade val="30000"/>
                  <a:satMod val="115000"/>
                </a:srgbClr>
              </a:gs>
              <a:gs pos="8000">
                <a:srgbClr val="BA2541">
                  <a:shade val="67500"/>
                  <a:satMod val="115000"/>
                </a:srgbClr>
              </a:gs>
              <a:gs pos="45000">
                <a:schemeClr val="bg1">
                  <a:alpha val="28000"/>
                </a:schemeClr>
              </a:gs>
              <a:gs pos="100000">
                <a:schemeClr val="bg1"/>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8" name="Titre 1">
            <a:extLst>
              <a:ext uri="{FF2B5EF4-FFF2-40B4-BE49-F238E27FC236}">
                <a16:creationId xmlns:a16="http://schemas.microsoft.com/office/drawing/2014/main" id="{D023E3C4-CA2C-9712-2C67-53235F5B0D3D}"/>
              </a:ext>
            </a:extLst>
          </p:cNvPr>
          <p:cNvSpPr txBox="1">
            <a:spLocks/>
          </p:cNvSpPr>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Congenial" panose="02000503040000020004" pitchFamily="2" charset="0"/>
                <a:ea typeface="+mj-ea"/>
                <a:cs typeface="+mj-cs"/>
              </a:defRPr>
            </a:lvl1pPr>
          </a:lstStyle>
          <a:p>
            <a:r>
              <a:rPr lang="fr-CA" spc="-300"/>
              <a:t>Conclusion</a:t>
            </a:r>
          </a:p>
        </p:txBody>
      </p:sp>
      <p:sp>
        <p:nvSpPr>
          <p:cNvPr id="9" name="Espace réservé du contenu 2">
            <a:extLst>
              <a:ext uri="{FF2B5EF4-FFF2-40B4-BE49-F238E27FC236}">
                <a16:creationId xmlns:a16="http://schemas.microsoft.com/office/drawing/2014/main" id="{0F760880-2694-5C74-8177-D13F76DC6928}"/>
              </a:ext>
            </a:extLst>
          </p:cNvPr>
          <p:cNvSpPr txBox="1">
            <a:spLocks/>
          </p:cNvSpPr>
          <p:nvPr/>
        </p:nvSpPr>
        <p:spPr>
          <a:xfrm>
            <a:off x="949403" y="1734482"/>
            <a:ext cx="8316074"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Congenial" panose="02000503040000020004"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Congenial" panose="02000503040000020004"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Congenial" panose="02000503040000020004"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ongenial" panose="02000503040000020004"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ongenial" panose="02000503040000020004"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CA" sz="3200" b="1" spc="-150" dirty="0"/>
              <a:t>Cette étude…</a:t>
            </a:r>
          </a:p>
          <a:p>
            <a:pPr marL="0" indent="0">
              <a:buNone/>
            </a:pPr>
            <a:endParaRPr lang="fr-CA" b="1" spc="-150" dirty="0"/>
          </a:p>
          <a:p>
            <a:r>
              <a:rPr lang="fr-CA" i="1" spc="-150" dirty="0"/>
              <a:t>Propose une </a:t>
            </a:r>
            <a:r>
              <a:rPr lang="fr-CA" b="1" i="1" spc="-150" dirty="0">
                <a:solidFill>
                  <a:srgbClr val="8A0F26"/>
                </a:solidFill>
              </a:rPr>
              <a:t>cartographie fine et contextualisée </a:t>
            </a:r>
            <a:r>
              <a:rPr lang="fr-CA" i="1" spc="-150" dirty="0"/>
              <a:t>des neuf catégories de compétences des CPN et des sept familles de situations qui composent la profession.</a:t>
            </a:r>
          </a:p>
          <a:p>
            <a:r>
              <a:rPr lang="fr-CA" i="1" spc="-150" dirty="0"/>
              <a:t>Confirme le caractère </a:t>
            </a:r>
            <a:r>
              <a:rPr lang="fr-CA" b="1" i="1" spc="-150" dirty="0">
                <a:solidFill>
                  <a:srgbClr val="8A0F26"/>
                </a:solidFill>
              </a:rPr>
              <a:t>multidimensionnel</a:t>
            </a:r>
            <a:r>
              <a:rPr lang="fr-CA" i="1" spc="-150" dirty="0"/>
              <a:t> et complexe de la profession. </a:t>
            </a:r>
          </a:p>
          <a:p>
            <a:r>
              <a:rPr lang="fr-CA" i="1" spc="-150" dirty="0"/>
              <a:t>Constitue une </a:t>
            </a:r>
            <a:r>
              <a:rPr lang="fr-CA" b="1" i="1" spc="-150" dirty="0">
                <a:solidFill>
                  <a:srgbClr val="8A0F26"/>
                </a:solidFill>
              </a:rPr>
              <a:t>base concrète pour un référentiel évolutif</a:t>
            </a:r>
            <a:r>
              <a:rPr lang="fr-CA" i="1" spc="-150" dirty="0"/>
              <a:t>, utile pour les institutions et les CPN.</a:t>
            </a:r>
          </a:p>
        </p:txBody>
      </p:sp>
      <p:grpSp>
        <p:nvGrpSpPr>
          <p:cNvPr id="2" name="Groupe 1">
            <a:extLst>
              <a:ext uri="{FF2B5EF4-FFF2-40B4-BE49-F238E27FC236}">
                <a16:creationId xmlns:a16="http://schemas.microsoft.com/office/drawing/2014/main" id="{997B5F69-5EAE-AA87-4D4B-9F40031BF589}"/>
              </a:ext>
            </a:extLst>
          </p:cNvPr>
          <p:cNvGrpSpPr/>
          <p:nvPr/>
        </p:nvGrpSpPr>
        <p:grpSpPr>
          <a:xfrm>
            <a:off x="9624162" y="841838"/>
            <a:ext cx="2464081" cy="5481959"/>
            <a:chOff x="9506754" y="841838"/>
            <a:chExt cx="2464081" cy="5481959"/>
          </a:xfrm>
        </p:grpSpPr>
        <p:pic>
          <p:nvPicPr>
            <p:cNvPr id="3" name="Image 2">
              <a:extLst>
                <a:ext uri="{FF2B5EF4-FFF2-40B4-BE49-F238E27FC236}">
                  <a16:creationId xmlns:a16="http://schemas.microsoft.com/office/drawing/2014/main" id="{67FF7BC2-35B5-11A6-B9D2-C94AFF75FF68}"/>
                </a:ext>
              </a:extLst>
            </p:cNvPr>
            <p:cNvPicPr>
              <a:picLocks noChangeAspect="1"/>
            </p:cNvPicPr>
            <p:nvPr/>
          </p:nvPicPr>
          <p:blipFill>
            <a:blip r:embed="rId2">
              <a:alphaModFix amt="35000"/>
            </a:blip>
            <a:stretch>
              <a:fillRect/>
            </a:stretch>
          </p:blipFill>
          <p:spPr>
            <a:xfrm>
              <a:off x="9557972" y="2783876"/>
              <a:ext cx="632828" cy="619171"/>
            </a:xfrm>
            <a:prstGeom prst="rect">
              <a:avLst/>
            </a:prstGeom>
          </p:spPr>
        </p:pic>
        <p:pic>
          <p:nvPicPr>
            <p:cNvPr id="10" name="Image 9">
              <a:extLst>
                <a:ext uri="{FF2B5EF4-FFF2-40B4-BE49-F238E27FC236}">
                  <a16:creationId xmlns:a16="http://schemas.microsoft.com/office/drawing/2014/main" id="{F3A244C0-8C20-858E-654D-38BF05F6217B}"/>
                </a:ext>
              </a:extLst>
            </p:cNvPr>
            <p:cNvPicPr>
              <a:picLocks noChangeAspect="1"/>
            </p:cNvPicPr>
            <p:nvPr/>
          </p:nvPicPr>
          <p:blipFill>
            <a:blip r:embed="rId2">
              <a:alphaModFix amt="35000"/>
            </a:blip>
            <a:stretch>
              <a:fillRect/>
            </a:stretch>
          </p:blipFill>
          <p:spPr>
            <a:xfrm>
              <a:off x="10077841" y="3865064"/>
              <a:ext cx="379720" cy="371525"/>
            </a:xfrm>
            <a:prstGeom prst="rect">
              <a:avLst/>
            </a:prstGeom>
          </p:spPr>
        </p:pic>
        <p:pic>
          <p:nvPicPr>
            <p:cNvPr id="11" name="Image 10">
              <a:extLst>
                <a:ext uri="{FF2B5EF4-FFF2-40B4-BE49-F238E27FC236}">
                  <a16:creationId xmlns:a16="http://schemas.microsoft.com/office/drawing/2014/main" id="{0ECE6BFC-E104-EDBD-8FE2-6D20C62CEC99}"/>
                </a:ext>
              </a:extLst>
            </p:cNvPr>
            <p:cNvPicPr>
              <a:picLocks noChangeAspect="1"/>
            </p:cNvPicPr>
            <p:nvPr/>
          </p:nvPicPr>
          <p:blipFill>
            <a:blip r:embed="rId2">
              <a:alphaModFix amt="35000"/>
            </a:blip>
            <a:stretch>
              <a:fillRect/>
            </a:stretch>
          </p:blipFill>
          <p:spPr>
            <a:xfrm>
              <a:off x="10847706" y="3454146"/>
              <a:ext cx="286972" cy="280779"/>
            </a:xfrm>
            <a:prstGeom prst="rect">
              <a:avLst/>
            </a:prstGeom>
          </p:spPr>
        </p:pic>
        <p:pic>
          <p:nvPicPr>
            <p:cNvPr id="12" name="Image 11">
              <a:extLst>
                <a:ext uri="{FF2B5EF4-FFF2-40B4-BE49-F238E27FC236}">
                  <a16:creationId xmlns:a16="http://schemas.microsoft.com/office/drawing/2014/main" id="{EBED9C03-2A68-F2C7-20A4-23AF4277965C}"/>
                </a:ext>
              </a:extLst>
            </p:cNvPr>
            <p:cNvPicPr>
              <a:picLocks noChangeAspect="1"/>
            </p:cNvPicPr>
            <p:nvPr/>
          </p:nvPicPr>
          <p:blipFill>
            <a:blip r:embed="rId2">
              <a:alphaModFix amt="35000"/>
            </a:blip>
            <a:stretch>
              <a:fillRect/>
            </a:stretch>
          </p:blipFill>
          <p:spPr>
            <a:xfrm>
              <a:off x="9506754" y="1734482"/>
              <a:ext cx="286972" cy="280779"/>
            </a:xfrm>
            <a:prstGeom prst="rect">
              <a:avLst/>
            </a:prstGeom>
          </p:spPr>
        </p:pic>
        <p:pic>
          <p:nvPicPr>
            <p:cNvPr id="14" name="Image 13">
              <a:extLst>
                <a:ext uri="{FF2B5EF4-FFF2-40B4-BE49-F238E27FC236}">
                  <a16:creationId xmlns:a16="http://schemas.microsoft.com/office/drawing/2014/main" id="{5F6B94A9-E2BA-16C1-1D15-E1B6491BE7DE}"/>
                </a:ext>
              </a:extLst>
            </p:cNvPr>
            <p:cNvPicPr>
              <a:picLocks noChangeAspect="1"/>
            </p:cNvPicPr>
            <p:nvPr/>
          </p:nvPicPr>
          <p:blipFill>
            <a:blip r:embed="rId2">
              <a:alphaModFix amt="35000"/>
            </a:blip>
            <a:stretch>
              <a:fillRect/>
            </a:stretch>
          </p:blipFill>
          <p:spPr>
            <a:xfrm>
              <a:off x="10457561" y="841838"/>
              <a:ext cx="804718" cy="787352"/>
            </a:xfrm>
            <a:prstGeom prst="rect">
              <a:avLst/>
            </a:prstGeom>
          </p:spPr>
        </p:pic>
        <p:pic>
          <p:nvPicPr>
            <p:cNvPr id="15" name="Image 14">
              <a:extLst>
                <a:ext uri="{FF2B5EF4-FFF2-40B4-BE49-F238E27FC236}">
                  <a16:creationId xmlns:a16="http://schemas.microsoft.com/office/drawing/2014/main" id="{059ED149-B9DA-EAAD-A0A0-1FF8F88C97C8}"/>
                </a:ext>
              </a:extLst>
            </p:cNvPr>
            <p:cNvPicPr>
              <a:picLocks noChangeAspect="1"/>
            </p:cNvPicPr>
            <p:nvPr/>
          </p:nvPicPr>
          <p:blipFill>
            <a:blip r:embed="rId2">
              <a:alphaModFix amt="35000"/>
            </a:blip>
            <a:stretch>
              <a:fillRect/>
            </a:stretch>
          </p:blipFill>
          <p:spPr>
            <a:xfrm>
              <a:off x="11345489" y="2006309"/>
              <a:ext cx="625346" cy="611851"/>
            </a:xfrm>
            <a:prstGeom prst="rect">
              <a:avLst/>
            </a:prstGeom>
          </p:spPr>
        </p:pic>
        <p:pic>
          <p:nvPicPr>
            <p:cNvPr id="16" name="Image 15">
              <a:extLst>
                <a:ext uri="{FF2B5EF4-FFF2-40B4-BE49-F238E27FC236}">
                  <a16:creationId xmlns:a16="http://schemas.microsoft.com/office/drawing/2014/main" id="{D742E422-AF3F-8972-57A7-0501811F8E50}"/>
                </a:ext>
              </a:extLst>
            </p:cNvPr>
            <p:cNvPicPr>
              <a:picLocks noChangeAspect="1"/>
            </p:cNvPicPr>
            <p:nvPr/>
          </p:nvPicPr>
          <p:blipFill>
            <a:blip r:embed="rId2">
              <a:alphaModFix amt="35000"/>
            </a:blip>
            <a:stretch>
              <a:fillRect/>
            </a:stretch>
          </p:blipFill>
          <p:spPr>
            <a:xfrm>
              <a:off x="10132100" y="4851691"/>
              <a:ext cx="1504575" cy="1472106"/>
            </a:xfrm>
            <a:prstGeom prst="rect">
              <a:avLst/>
            </a:prstGeom>
          </p:spPr>
        </p:pic>
      </p:grpSp>
    </p:spTree>
    <p:extLst>
      <p:ext uri="{BB962C8B-B14F-4D97-AF65-F5344CB8AC3E}">
        <p14:creationId xmlns:p14="http://schemas.microsoft.com/office/powerpoint/2010/main" val="220591336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F816DE-508F-6337-9561-2566B4BF6F08}"/>
            </a:ext>
          </a:extLst>
        </p:cNvPr>
        <p:cNvGrpSpPr/>
        <p:nvPr/>
      </p:nvGrpSpPr>
      <p:grpSpPr>
        <a:xfrm>
          <a:off x="0" y="0"/>
          <a:ext cx="0" cy="0"/>
          <a:chOff x="0" y="0"/>
          <a:chExt cx="0" cy="0"/>
        </a:xfrm>
      </p:grpSpPr>
      <p:grpSp>
        <p:nvGrpSpPr>
          <p:cNvPr id="13" name="Groupe 12">
            <a:extLst>
              <a:ext uri="{FF2B5EF4-FFF2-40B4-BE49-F238E27FC236}">
                <a16:creationId xmlns:a16="http://schemas.microsoft.com/office/drawing/2014/main" id="{5DE0B0EF-00CD-7BE7-588E-17ACE8606223}"/>
              </a:ext>
            </a:extLst>
          </p:cNvPr>
          <p:cNvGrpSpPr/>
          <p:nvPr/>
        </p:nvGrpSpPr>
        <p:grpSpPr>
          <a:xfrm rot="-5400000">
            <a:off x="3047745" y="-1827050"/>
            <a:ext cx="6319181" cy="10287537"/>
            <a:chOff x="7140298" y="29525"/>
            <a:chExt cx="5273612" cy="7913090"/>
          </a:xfrm>
        </p:grpSpPr>
        <p:pic>
          <p:nvPicPr>
            <p:cNvPr id="5" name="Image 4">
              <a:extLst>
                <a:ext uri="{FF2B5EF4-FFF2-40B4-BE49-F238E27FC236}">
                  <a16:creationId xmlns:a16="http://schemas.microsoft.com/office/drawing/2014/main" id="{44A90366-5515-DB86-CE09-C79CC8418DCB}"/>
                </a:ext>
              </a:extLst>
            </p:cNvPr>
            <p:cNvPicPr>
              <a:picLocks noChangeAspect="1"/>
            </p:cNvPicPr>
            <p:nvPr/>
          </p:nvPicPr>
          <p:blipFill>
            <a:blip r:embed="rId2">
              <a:alphaModFix amt="35000"/>
            </a:blip>
            <a:stretch>
              <a:fillRect/>
            </a:stretch>
          </p:blipFill>
          <p:spPr>
            <a:xfrm>
              <a:off x="7140298" y="5025097"/>
              <a:ext cx="632828" cy="619171"/>
            </a:xfrm>
            <a:prstGeom prst="rect">
              <a:avLst/>
            </a:prstGeom>
          </p:spPr>
        </p:pic>
        <p:pic>
          <p:nvPicPr>
            <p:cNvPr id="6" name="Image 5">
              <a:extLst>
                <a:ext uri="{FF2B5EF4-FFF2-40B4-BE49-F238E27FC236}">
                  <a16:creationId xmlns:a16="http://schemas.microsoft.com/office/drawing/2014/main" id="{EBAC15DD-AF2E-35BA-33A9-4E51E030BCF9}"/>
                </a:ext>
              </a:extLst>
            </p:cNvPr>
            <p:cNvPicPr>
              <a:picLocks noChangeAspect="1"/>
            </p:cNvPicPr>
            <p:nvPr/>
          </p:nvPicPr>
          <p:blipFill>
            <a:blip r:embed="rId2">
              <a:alphaModFix amt="35000"/>
            </a:blip>
            <a:stretch>
              <a:fillRect/>
            </a:stretch>
          </p:blipFill>
          <p:spPr>
            <a:xfrm>
              <a:off x="8152267" y="29525"/>
              <a:ext cx="1090196" cy="1066669"/>
            </a:xfrm>
            <a:prstGeom prst="rect">
              <a:avLst/>
            </a:prstGeom>
          </p:spPr>
        </p:pic>
        <p:pic>
          <p:nvPicPr>
            <p:cNvPr id="7" name="Image 6">
              <a:extLst>
                <a:ext uri="{FF2B5EF4-FFF2-40B4-BE49-F238E27FC236}">
                  <a16:creationId xmlns:a16="http://schemas.microsoft.com/office/drawing/2014/main" id="{DF70159B-9E98-C09C-3400-4988EB1E45C6}"/>
                </a:ext>
              </a:extLst>
            </p:cNvPr>
            <p:cNvPicPr>
              <a:picLocks noChangeAspect="1"/>
            </p:cNvPicPr>
            <p:nvPr/>
          </p:nvPicPr>
          <p:blipFill>
            <a:blip r:embed="rId2">
              <a:alphaModFix amt="35000"/>
            </a:blip>
            <a:stretch>
              <a:fillRect/>
            </a:stretch>
          </p:blipFill>
          <p:spPr>
            <a:xfrm>
              <a:off x="10279721" y="5651347"/>
              <a:ext cx="379720" cy="371525"/>
            </a:xfrm>
            <a:prstGeom prst="rect">
              <a:avLst/>
            </a:prstGeom>
          </p:spPr>
        </p:pic>
        <p:pic>
          <p:nvPicPr>
            <p:cNvPr id="8" name="Image 7">
              <a:extLst>
                <a:ext uri="{FF2B5EF4-FFF2-40B4-BE49-F238E27FC236}">
                  <a16:creationId xmlns:a16="http://schemas.microsoft.com/office/drawing/2014/main" id="{3928A633-3F3B-5585-50C4-2CAB1AE926FA}"/>
                </a:ext>
              </a:extLst>
            </p:cNvPr>
            <p:cNvPicPr>
              <a:picLocks noChangeAspect="1"/>
            </p:cNvPicPr>
            <p:nvPr/>
          </p:nvPicPr>
          <p:blipFill>
            <a:blip r:embed="rId2">
              <a:alphaModFix amt="35000"/>
            </a:blip>
            <a:stretch>
              <a:fillRect/>
            </a:stretch>
          </p:blipFill>
          <p:spPr>
            <a:xfrm>
              <a:off x="11467451" y="4176035"/>
              <a:ext cx="286972" cy="280779"/>
            </a:xfrm>
            <a:prstGeom prst="rect">
              <a:avLst/>
            </a:prstGeom>
          </p:spPr>
        </p:pic>
        <p:pic>
          <p:nvPicPr>
            <p:cNvPr id="9" name="Image 8">
              <a:extLst>
                <a:ext uri="{FF2B5EF4-FFF2-40B4-BE49-F238E27FC236}">
                  <a16:creationId xmlns:a16="http://schemas.microsoft.com/office/drawing/2014/main" id="{CC42F2AC-5691-76BF-F0BB-8A845906613D}"/>
                </a:ext>
              </a:extLst>
            </p:cNvPr>
            <p:cNvPicPr>
              <a:picLocks noChangeAspect="1"/>
            </p:cNvPicPr>
            <p:nvPr/>
          </p:nvPicPr>
          <p:blipFill>
            <a:blip r:embed="rId2">
              <a:alphaModFix amt="35000"/>
            </a:blip>
            <a:stretch>
              <a:fillRect/>
            </a:stretch>
          </p:blipFill>
          <p:spPr>
            <a:xfrm>
              <a:off x="7932452" y="2555665"/>
              <a:ext cx="286972" cy="280779"/>
            </a:xfrm>
            <a:prstGeom prst="rect">
              <a:avLst/>
            </a:prstGeom>
          </p:spPr>
        </p:pic>
        <p:pic>
          <p:nvPicPr>
            <p:cNvPr id="10" name="Image 9">
              <a:extLst>
                <a:ext uri="{FF2B5EF4-FFF2-40B4-BE49-F238E27FC236}">
                  <a16:creationId xmlns:a16="http://schemas.microsoft.com/office/drawing/2014/main" id="{972B4F33-1544-BD2F-5219-4973C964FD32}"/>
                </a:ext>
              </a:extLst>
            </p:cNvPr>
            <p:cNvPicPr>
              <a:picLocks noChangeAspect="1"/>
            </p:cNvPicPr>
            <p:nvPr/>
          </p:nvPicPr>
          <p:blipFill>
            <a:blip r:embed="rId2">
              <a:alphaModFix amt="35000"/>
            </a:blip>
            <a:stretch>
              <a:fillRect/>
            </a:stretch>
          </p:blipFill>
          <p:spPr>
            <a:xfrm>
              <a:off x="11315549" y="572035"/>
              <a:ext cx="804718" cy="787352"/>
            </a:xfrm>
            <a:prstGeom prst="rect">
              <a:avLst/>
            </a:prstGeom>
          </p:spPr>
        </p:pic>
        <p:pic>
          <p:nvPicPr>
            <p:cNvPr id="11" name="Image 10">
              <a:extLst>
                <a:ext uri="{FF2B5EF4-FFF2-40B4-BE49-F238E27FC236}">
                  <a16:creationId xmlns:a16="http://schemas.microsoft.com/office/drawing/2014/main" id="{A804AB6D-D0DF-7C2E-D843-C7719FFCC43F}"/>
                </a:ext>
              </a:extLst>
            </p:cNvPr>
            <p:cNvPicPr>
              <a:picLocks noChangeAspect="1"/>
            </p:cNvPicPr>
            <p:nvPr/>
          </p:nvPicPr>
          <p:blipFill>
            <a:blip r:embed="rId2">
              <a:alphaModFix amt="35000"/>
            </a:blip>
            <a:stretch>
              <a:fillRect/>
            </a:stretch>
          </p:blipFill>
          <p:spPr>
            <a:xfrm>
              <a:off x="10842105" y="2155859"/>
              <a:ext cx="625346" cy="611851"/>
            </a:xfrm>
            <a:prstGeom prst="rect">
              <a:avLst/>
            </a:prstGeom>
          </p:spPr>
        </p:pic>
        <p:pic>
          <p:nvPicPr>
            <p:cNvPr id="12" name="Image 11">
              <a:extLst>
                <a:ext uri="{FF2B5EF4-FFF2-40B4-BE49-F238E27FC236}">
                  <a16:creationId xmlns:a16="http://schemas.microsoft.com/office/drawing/2014/main" id="{9E2883A2-6E67-58AC-9A23-FEB01A94E600}"/>
                </a:ext>
              </a:extLst>
            </p:cNvPr>
            <p:cNvPicPr>
              <a:picLocks noChangeAspect="1"/>
            </p:cNvPicPr>
            <p:nvPr/>
          </p:nvPicPr>
          <p:blipFill>
            <a:blip r:embed="rId2">
              <a:alphaModFix amt="35000"/>
            </a:blip>
            <a:stretch>
              <a:fillRect/>
            </a:stretch>
          </p:blipFill>
          <p:spPr>
            <a:xfrm>
              <a:off x="10909335" y="6470509"/>
              <a:ext cx="1504575" cy="1472106"/>
            </a:xfrm>
            <a:prstGeom prst="rect">
              <a:avLst/>
            </a:prstGeom>
          </p:spPr>
        </p:pic>
      </p:grpSp>
      <p:sp>
        <p:nvSpPr>
          <p:cNvPr id="15" name="Titre 1">
            <a:extLst>
              <a:ext uri="{FF2B5EF4-FFF2-40B4-BE49-F238E27FC236}">
                <a16:creationId xmlns:a16="http://schemas.microsoft.com/office/drawing/2014/main" id="{B6A988CE-E77E-4B50-9244-29626125033E}"/>
              </a:ext>
            </a:extLst>
          </p:cNvPr>
          <p:cNvSpPr txBox="1">
            <a:spLocks/>
          </p:cNvSpPr>
          <p:nvPr/>
        </p:nvSpPr>
        <p:spPr>
          <a:xfrm>
            <a:off x="3844595" y="1952669"/>
            <a:ext cx="4540554" cy="1325563"/>
          </a:xfrm>
          <a:prstGeom prst="rect">
            <a:avLst/>
          </a:prstGeom>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4400" kern="1200">
                <a:solidFill>
                  <a:schemeClr val="tx1"/>
                </a:solidFill>
                <a:latin typeface="Congenial" panose="02000503040000020004" pitchFamily="2" charset="0"/>
                <a:ea typeface="+mj-ea"/>
                <a:cs typeface="+mj-cs"/>
              </a:defRPr>
            </a:lvl1pPr>
          </a:lstStyle>
          <a:p>
            <a:r>
              <a:rPr lang="fr-CA" sz="7200" spc="-300" dirty="0">
                <a:latin typeface="Congenial"/>
              </a:rPr>
              <a:t>Questions ?</a:t>
            </a:r>
          </a:p>
        </p:txBody>
      </p:sp>
      <p:pic>
        <p:nvPicPr>
          <p:cNvPr id="3" name="Image 2">
            <a:extLst>
              <a:ext uri="{FF2B5EF4-FFF2-40B4-BE49-F238E27FC236}">
                <a16:creationId xmlns:a16="http://schemas.microsoft.com/office/drawing/2014/main" id="{990A85FB-0C7F-BF48-DB25-9A7906AB42E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51073" y="3278232"/>
            <a:ext cx="1905000" cy="1905000"/>
          </a:xfrm>
          <a:prstGeom prst="rect">
            <a:avLst/>
          </a:prstGeom>
        </p:spPr>
      </p:pic>
    </p:spTree>
    <p:extLst>
      <p:ext uri="{BB962C8B-B14F-4D97-AF65-F5344CB8AC3E}">
        <p14:creationId xmlns:p14="http://schemas.microsoft.com/office/powerpoint/2010/main" val="40118104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3072B9-DC24-5055-7AFC-430FC2258957}"/>
            </a:ext>
          </a:extLst>
        </p:cNvPr>
        <p:cNvGrpSpPr/>
        <p:nvPr/>
      </p:nvGrpSpPr>
      <p:grpSpPr>
        <a:xfrm>
          <a:off x="0" y="0"/>
          <a:ext cx="0" cy="0"/>
          <a:chOff x="0" y="0"/>
          <a:chExt cx="0" cy="0"/>
        </a:xfrm>
      </p:grpSpPr>
      <p:sp>
        <p:nvSpPr>
          <p:cNvPr id="16" name="Rectangle 15">
            <a:extLst>
              <a:ext uri="{FF2B5EF4-FFF2-40B4-BE49-F238E27FC236}">
                <a16:creationId xmlns:a16="http://schemas.microsoft.com/office/drawing/2014/main" id="{22EDF541-E97D-CDBE-7450-1C03A090C721}"/>
              </a:ext>
            </a:extLst>
          </p:cNvPr>
          <p:cNvSpPr/>
          <p:nvPr/>
        </p:nvSpPr>
        <p:spPr>
          <a:xfrm>
            <a:off x="-11026" y="-42863"/>
            <a:ext cx="12192000" cy="6943725"/>
          </a:xfrm>
          <a:prstGeom prst="rect">
            <a:avLst/>
          </a:prstGeom>
          <a:gradFill flip="none" rotWithShape="1">
            <a:gsLst>
              <a:gs pos="0">
                <a:srgbClr val="BA2541">
                  <a:shade val="30000"/>
                  <a:satMod val="115000"/>
                </a:srgbClr>
              </a:gs>
              <a:gs pos="8000">
                <a:srgbClr val="BA2541">
                  <a:shade val="67500"/>
                  <a:satMod val="115000"/>
                </a:srgbClr>
              </a:gs>
              <a:gs pos="45000">
                <a:schemeClr val="bg1">
                  <a:alpha val="28000"/>
                </a:schemeClr>
              </a:gs>
              <a:gs pos="100000">
                <a:schemeClr val="bg1"/>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lvl="0" rtl="0"/>
            <a:endParaRPr lang="fr-CA" sz="1300" i="1">
              <a:latin typeface="Congenial"/>
              <a:cs typeface="Arial"/>
            </a:endParaRPr>
          </a:p>
        </p:txBody>
      </p:sp>
      <p:sp>
        <p:nvSpPr>
          <p:cNvPr id="2" name="Titre 1">
            <a:extLst>
              <a:ext uri="{FF2B5EF4-FFF2-40B4-BE49-F238E27FC236}">
                <a16:creationId xmlns:a16="http://schemas.microsoft.com/office/drawing/2014/main" id="{48E9E9D4-745C-C4A4-A4A4-6AEA0630D8D9}"/>
              </a:ext>
            </a:extLst>
          </p:cNvPr>
          <p:cNvSpPr>
            <a:spLocks noGrp="1"/>
          </p:cNvSpPr>
          <p:nvPr>
            <p:ph type="title"/>
          </p:nvPr>
        </p:nvSpPr>
        <p:spPr>
          <a:xfrm>
            <a:off x="3103175" y="365125"/>
            <a:ext cx="10515600" cy="1325563"/>
          </a:xfrm>
        </p:spPr>
        <p:txBody>
          <a:bodyPr/>
          <a:lstStyle/>
          <a:p>
            <a:r>
              <a:rPr lang="fr-CA" spc="-300"/>
              <a:t>Problématique et contexte</a:t>
            </a:r>
          </a:p>
        </p:txBody>
      </p:sp>
      <p:sp>
        <p:nvSpPr>
          <p:cNvPr id="3" name="Espace réservé du contenu 2">
            <a:extLst>
              <a:ext uri="{FF2B5EF4-FFF2-40B4-BE49-F238E27FC236}">
                <a16:creationId xmlns:a16="http://schemas.microsoft.com/office/drawing/2014/main" id="{7B889094-211E-60FA-B35D-39005E71C1D8}"/>
              </a:ext>
            </a:extLst>
          </p:cNvPr>
          <p:cNvSpPr>
            <a:spLocks noGrp="1"/>
          </p:cNvSpPr>
          <p:nvPr>
            <p:ph idx="1"/>
          </p:nvPr>
        </p:nvSpPr>
        <p:spPr>
          <a:xfrm>
            <a:off x="745505" y="1689358"/>
            <a:ext cx="4713893" cy="1699182"/>
          </a:xfrm>
        </p:spPr>
        <p:txBody>
          <a:bodyPr vert="horz" lIns="91440" tIns="45720" rIns="91440" bIns="45720" rtlCol="0" anchor="t">
            <a:normAutofit/>
          </a:bodyPr>
          <a:lstStyle/>
          <a:p>
            <a:endParaRPr lang="fr-CA" sz="2400" i="1" spc="-150"/>
          </a:p>
          <a:p>
            <a:endParaRPr lang="fr-CA"/>
          </a:p>
        </p:txBody>
      </p:sp>
      <p:sp>
        <p:nvSpPr>
          <p:cNvPr id="20" name="ZoneTexte 19">
            <a:extLst>
              <a:ext uri="{FF2B5EF4-FFF2-40B4-BE49-F238E27FC236}">
                <a16:creationId xmlns:a16="http://schemas.microsoft.com/office/drawing/2014/main" id="{D139D35E-9DFA-A5DD-4DE2-21A44C4538A8}"/>
              </a:ext>
            </a:extLst>
          </p:cNvPr>
          <p:cNvSpPr txBox="1"/>
          <p:nvPr/>
        </p:nvSpPr>
        <p:spPr>
          <a:xfrm>
            <a:off x="1183839" y="1944067"/>
            <a:ext cx="9779329"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CA" sz="2400" i="1" spc="-150">
                <a:latin typeface="Congenial"/>
              </a:rPr>
              <a:t>Transformation numérique accélérée (pandémie et </a:t>
            </a:r>
            <a:r>
              <a:rPr lang="fr-CA" sz="2400" i="1" spc="-150" err="1">
                <a:latin typeface="Congenial"/>
              </a:rPr>
              <a:t>post-pandémie</a:t>
            </a:r>
            <a:r>
              <a:rPr lang="fr-CA" sz="2400" i="1" spc="-150">
                <a:latin typeface="Congenial"/>
              </a:rPr>
              <a:t>)</a:t>
            </a:r>
            <a:endParaRPr lang="fr-FR" sz="2400" spc="-150"/>
          </a:p>
        </p:txBody>
      </p:sp>
      <p:sp>
        <p:nvSpPr>
          <p:cNvPr id="23" name="ZoneTexte 22">
            <a:extLst>
              <a:ext uri="{FF2B5EF4-FFF2-40B4-BE49-F238E27FC236}">
                <a16:creationId xmlns:a16="http://schemas.microsoft.com/office/drawing/2014/main" id="{36D984EB-C0AF-D32E-907B-615B56C05BD2}"/>
              </a:ext>
            </a:extLst>
          </p:cNvPr>
          <p:cNvSpPr txBox="1"/>
          <p:nvPr/>
        </p:nvSpPr>
        <p:spPr>
          <a:xfrm>
            <a:off x="1183840" y="4804040"/>
            <a:ext cx="10838212" cy="135524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90000"/>
              </a:lnSpc>
              <a:spcBef>
                <a:spcPts val="1000"/>
              </a:spcBef>
            </a:pPr>
            <a:r>
              <a:rPr lang="fr-CA" sz="2400" i="1" spc="-150" dirty="0">
                <a:latin typeface="Congenial"/>
                <a:ea typeface="+mn-lt"/>
                <a:cs typeface="+mn-lt"/>
              </a:rPr>
              <a:t>Ainsi,</a:t>
            </a:r>
            <a:r>
              <a:rPr lang="fr-CA" sz="2400" i="1" spc="-150">
                <a:latin typeface="Congenial"/>
                <a:ea typeface="+mn-lt"/>
                <a:cs typeface="+mn-lt"/>
              </a:rPr>
              <a:t> définir les compétences des CPN devient encore plus </a:t>
            </a:r>
            <a:r>
              <a:rPr lang="fr-CA" sz="2400" i="1" spc="-150">
                <a:latin typeface="Congenial"/>
              </a:rPr>
              <a:t>complexe</a:t>
            </a:r>
            <a:endParaRPr lang="fr-CA" sz="2400" spc="-150">
              <a:latin typeface="Congenial"/>
            </a:endParaRPr>
          </a:p>
          <a:p>
            <a:pPr marL="285750" indent="-285750">
              <a:lnSpc>
                <a:spcPct val="90000"/>
              </a:lnSpc>
              <a:spcBef>
                <a:spcPts val="1000"/>
              </a:spcBef>
              <a:buFont typeface="Arial"/>
              <a:buChar char="•"/>
            </a:pPr>
            <a:endParaRPr lang="fr-CA" sz="2400">
              <a:latin typeface="Congenial"/>
            </a:endParaRPr>
          </a:p>
          <a:p>
            <a:pPr>
              <a:lnSpc>
                <a:spcPct val="90000"/>
              </a:lnSpc>
              <a:spcBef>
                <a:spcPts val="1000"/>
              </a:spcBef>
            </a:pPr>
            <a:endParaRPr lang="fr-CA" sz="2400" i="1">
              <a:latin typeface="Congenial"/>
            </a:endParaRPr>
          </a:p>
        </p:txBody>
      </p:sp>
      <p:grpSp>
        <p:nvGrpSpPr>
          <p:cNvPr id="6" name="Groupe 5">
            <a:extLst>
              <a:ext uri="{FF2B5EF4-FFF2-40B4-BE49-F238E27FC236}">
                <a16:creationId xmlns:a16="http://schemas.microsoft.com/office/drawing/2014/main" id="{B51B377A-88EF-D8DF-E040-B1F7306D3902}"/>
              </a:ext>
            </a:extLst>
          </p:cNvPr>
          <p:cNvGrpSpPr/>
          <p:nvPr/>
        </p:nvGrpSpPr>
        <p:grpSpPr>
          <a:xfrm>
            <a:off x="1180739" y="2636499"/>
            <a:ext cx="10265756" cy="1919105"/>
            <a:chOff x="1180739" y="2636499"/>
            <a:chExt cx="8093074" cy="1919105"/>
          </a:xfrm>
        </p:grpSpPr>
        <p:sp>
          <p:nvSpPr>
            <p:cNvPr id="4" name="Flèche : pentagone 3">
              <a:extLst>
                <a:ext uri="{FF2B5EF4-FFF2-40B4-BE49-F238E27FC236}">
                  <a16:creationId xmlns:a16="http://schemas.microsoft.com/office/drawing/2014/main" id="{1E900396-18BF-7F78-A824-F999FEDB48B7}"/>
                </a:ext>
              </a:extLst>
            </p:cNvPr>
            <p:cNvSpPr/>
            <p:nvPr/>
          </p:nvSpPr>
          <p:spPr>
            <a:xfrm>
              <a:off x="1180739" y="2637999"/>
              <a:ext cx="3502705" cy="1917605"/>
            </a:xfrm>
            <a:prstGeom prst="homePlate">
              <a:avLst/>
            </a:prstGeom>
            <a:solidFill>
              <a:srgbClr val="730A1E"/>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5" name="Flèche : chevron 4">
              <a:extLst>
                <a:ext uri="{FF2B5EF4-FFF2-40B4-BE49-F238E27FC236}">
                  <a16:creationId xmlns:a16="http://schemas.microsoft.com/office/drawing/2014/main" id="{EE729EF9-9DBB-5B31-6EA6-746559006CC7}"/>
                </a:ext>
              </a:extLst>
            </p:cNvPr>
            <p:cNvSpPr/>
            <p:nvPr/>
          </p:nvSpPr>
          <p:spPr>
            <a:xfrm>
              <a:off x="3408782" y="2636499"/>
              <a:ext cx="3566324" cy="1910554"/>
            </a:xfrm>
            <a:prstGeom prst="chevron">
              <a:avLst/>
            </a:prstGeom>
            <a:solidFill>
              <a:srgbClr val="9B122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solidFill>
                  <a:schemeClr val="tx1"/>
                </a:solidFill>
              </a:endParaRPr>
            </a:p>
          </p:txBody>
        </p:sp>
        <p:sp>
          <p:nvSpPr>
            <p:cNvPr id="17" name="Flèche : chevron 16">
              <a:extLst>
                <a:ext uri="{FF2B5EF4-FFF2-40B4-BE49-F238E27FC236}">
                  <a16:creationId xmlns:a16="http://schemas.microsoft.com/office/drawing/2014/main" id="{0E5383BD-3907-DCF7-B708-3CD073CC7113}"/>
                </a:ext>
              </a:extLst>
            </p:cNvPr>
            <p:cNvSpPr/>
            <p:nvPr/>
          </p:nvSpPr>
          <p:spPr>
            <a:xfrm>
              <a:off x="5707489" y="2636499"/>
              <a:ext cx="3566324" cy="1910554"/>
            </a:xfrm>
            <a:prstGeom prst="chevron">
              <a:avLst/>
            </a:prstGeom>
            <a:solidFill>
              <a:srgbClr val="BB4D6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solidFill>
                  <a:schemeClr val="tx1"/>
                </a:solidFill>
              </a:endParaRPr>
            </a:p>
          </p:txBody>
        </p:sp>
        <p:sp>
          <p:nvSpPr>
            <p:cNvPr id="21" name="ZoneTexte 20">
              <a:extLst>
                <a:ext uri="{FF2B5EF4-FFF2-40B4-BE49-F238E27FC236}">
                  <a16:creationId xmlns:a16="http://schemas.microsoft.com/office/drawing/2014/main" id="{D8259A5C-9D25-EA8C-E18B-E082874F35FF}"/>
                </a:ext>
              </a:extLst>
            </p:cNvPr>
            <p:cNvSpPr txBox="1"/>
            <p:nvPr/>
          </p:nvSpPr>
          <p:spPr>
            <a:xfrm>
              <a:off x="1906255" y="3210768"/>
              <a:ext cx="1535874" cy="76328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90000"/>
                </a:lnSpc>
                <a:spcBef>
                  <a:spcPts val="1000"/>
                </a:spcBef>
              </a:pPr>
              <a:r>
                <a:rPr lang="fr-CA" sz="1600" b="1" i="1">
                  <a:solidFill>
                    <a:schemeClr val="bg1"/>
                  </a:solidFill>
                  <a:latin typeface="Congenial"/>
                </a:rPr>
                <a:t>Rôle des CPN de plus </a:t>
              </a:r>
              <a:r>
                <a:rPr lang="fr-CA" sz="1600" b="1" i="1">
                  <a:solidFill>
                    <a:schemeClr val="bg1"/>
                  </a:solidFill>
                  <a:latin typeface="Congenial"/>
                  <a:ea typeface="+mn-lt"/>
                  <a:cs typeface="+mn-lt"/>
                </a:rPr>
                <a:t>en plus central</a:t>
              </a:r>
              <a:endParaRPr lang="fr-CA" sz="1600" b="1" i="1">
                <a:solidFill>
                  <a:schemeClr val="bg1"/>
                </a:solidFill>
                <a:latin typeface="Congenial"/>
              </a:endParaRPr>
            </a:p>
          </p:txBody>
        </p:sp>
        <p:sp>
          <p:nvSpPr>
            <p:cNvPr id="22" name="ZoneTexte 21">
              <a:extLst>
                <a:ext uri="{FF2B5EF4-FFF2-40B4-BE49-F238E27FC236}">
                  <a16:creationId xmlns:a16="http://schemas.microsoft.com/office/drawing/2014/main" id="{27111AB4-E93B-9A7F-6693-2CD15AC073A8}"/>
                </a:ext>
              </a:extLst>
            </p:cNvPr>
            <p:cNvSpPr txBox="1"/>
            <p:nvPr/>
          </p:nvSpPr>
          <p:spPr>
            <a:xfrm>
              <a:off x="6650201" y="3108117"/>
              <a:ext cx="2179121" cy="120648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90000"/>
                </a:lnSpc>
                <a:spcBef>
                  <a:spcPts val="1000"/>
                </a:spcBef>
              </a:pPr>
              <a:r>
                <a:rPr lang="fr-CA" sz="1600" b="1" i="1">
                  <a:solidFill>
                    <a:schemeClr val="bg1"/>
                  </a:solidFill>
                  <a:latin typeface="Congenial"/>
                  <a:ea typeface="+mn-lt"/>
                  <a:cs typeface="+mn-lt"/>
                </a:rPr>
                <a:t>Recrutement, intégration et développement professionnel complexes</a:t>
              </a:r>
              <a:endParaRPr lang="fr-CA" sz="1600" b="1" i="1">
                <a:solidFill>
                  <a:schemeClr val="bg1"/>
                </a:solidFill>
                <a:latin typeface="Congenial"/>
              </a:endParaRPr>
            </a:p>
          </p:txBody>
        </p:sp>
        <p:sp>
          <p:nvSpPr>
            <p:cNvPr id="24" name="ZoneTexte 23">
              <a:extLst>
                <a:ext uri="{FF2B5EF4-FFF2-40B4-BE49-F238E27FC236}">
                  <a16:creationId xmlns:a16="http://schemas.microsoft.com/office/drawing/2014/main" id="{7FAADA69-1211-68A3-C8DC-913A599A2CA5}"/>
                </a:ext>
              </a:extLst>
            </p:cNvPr>
            <p:cNvSpPr txBox="1"/>
            <p:nvPr/>
          </p:nvSpPr>
          <p:spPr>
            <a:xfrm>
              <a:off x="4340225" y="3159542"/>
              <a:ext cx="1684317" cy="132343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CA" sz="1600" b="1" i="1">
                  <a:solidFill>
                    <a:schemeClr val="bg1"/>
                  </a:solidFill>
                  <a:latin typeface="Congenial"/>
                </a:rPr>
                <a:t> Pas de référentiel actualisé de leurs compétences</a:t>
              </a:r>
              <a:endParaRPr lang="fr-FR" sz="1600" b="1">
                <a:solidFill>
                  <a:schemeClr val="bg1"/>
                </a:solidFill>
              </a:endParaRPr>
            </a:p>
          </p:txBody>
        </p:sp>
      </p:grpSp>
    </p:spTree>
    <p:extLst>
      <p:ext uri="{BB962C8B-B14F-4D97-AF65-F5344CB8AC3E}">
        <p14:creationId xmlns:p14="http://schemas.microsoft.com/office/powerpoint/2010/main" val="36002358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679F074-ED01-EB8A-3B40-771406488031}"/>
              </a:ext>
            </a:extLst>
          </p:cNvPr>
          <p:cNvSpPr/>
          <p:nvPr/>
        </p:nvSpPr>
        <p:spPr>
          <a:xfrm rot="10800000">
            <a:off x="-11026" y="-42863"/>
            <a:ext cx="12192000" cy="6943725"/>
          </a:xfrm>
          <a:prstGeom prst="rect">
            <a:avLst/>
          </a:prstGeom>
          <a:gradFill flip="none" rotWithShape="1">
            <a:gsLst>
              <a:gs pos="0">
                <a:srgbClr val="BA2541">
                  <a:shade val="30000"/>
                  <a:satMod val="115000"/>
                </a:srgbClr>
              </a:gs>
              <a:gs pos="8000">
                <a:srgbClr val="BA2541">
                  <a:shade val="67500"/>
                  <a:satMod val="115000"/>
                </a:srgbClr>
              </a:gs>
              <a:gs pos="45000">
                <a:schemeClr val="bg1">
                  <a:alpha val="28000"/>
                </a:schemeClr>
              </a:gs>
              <a:gs pos="100000">
                <a:schemeClr val="bg1"/>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grpSp>
        <p:nvGrpSpPr>
          <p:cNvPr id="3" name="Groupe 2">
            <a:extLst>
              <a:ext uri="{FF2B5EF4-FFF2-40B4-BE49-F238E27FC236}">
                <a16:creationId xmlns:a16="http://schemas.microsoft.com/office/drawing/2014/main" id="{39B5A839-FD68-84D5-B24E-5364F6E2D5D8}"/>
              </a:ext>
            </a:extLst>
          </p:cNvPr>
          <p:cNvGrpSpPr/>
          <p:nvPr/>
        </p:nvGrpSpPr>
        <p:grpSpPr>
          <a:xfrm>
            <a:off x="9506754" y="841838"/>
            <a:ext cx="2129921" cy="5481959"/>
            <a:chOff x="9506754" y="841838"/>
            <a:chExt cx="2129921" cy="5481959"/>
          </a:xfrm>
        </p:grpSpPr>
        <p:pic>
          <p:nvPicPr>
            <p:cNvPr id="5" name="Image 4">
              <a:extLst>
                <a:ext uri="{FF2B5EF4-FFF2-40B4-BE49-F238E27FC236}">
                  <a16:creationId xmlns:a16="http://schemas.microsoft.com/office/drawing/2014/main" id="{E3AC48B7-8457-A9F1-9D1D-D73DD34D616E}"/>
                </a:ext>
              </a:extLst>
            </p:cNvPr>
            <p:cNvPicPr>
              <a:picLocks noChangeAspect="1"/>
            </p:cNvPicPr>
            <p:nvPr/>
          </p:nvPicPr>
          <p:blipFill>
            <a:blip r:embed="rId2">
              <a:alphaModFix amt="35000"/>
            </a:blip>
            <a:stretch>
              <a:fillRect/>
            </a:stretch>
          </p:blipFill>
          <p:spPr>
            <a:xfrm>
              <a:off x="10740685" y="3134037"/>
              <a:ext cx="286972" cy="280779"/>
            </a:xfrm>
            <a:prstGeom prst="rect">
              <a:avLst/>
            </a:prstGeom>
          </p:spPr>
        </p:pic>
        <p:pic>
          <p:nvPicPr>
            <p:cNvPr id="7" name="Image 6">
              <a:extLst>
                <a:ext uri="{FF2B5EF4-FFF2-40B4-BE49-F238E27FC236}">
                  <a16:creationId xmlns:a16="http://schemas.microsoft.com/office/drawing/2014/main" id="{3F88AFAF-EDEA-9E26-6930-2987F435DC38}"/>
                </a:ext>
              </a:extLst>
            </p:cNvPr>
            <p:cNvPicPr>
              <a:picLocks noChangeAspect="1"/>
            </p:cNvPicPr>
            <p:nvPr/>
          </p:nvPicPr>
          <p:blipFill>
            <a:blip r:embed="rId2">
              <a:alphaModFix amt="35000"/>
            </a:blip>
            <a:stretch>
              <a:fillRect/>
            </a:stretch>
          </p:blipFill>
          <p:spPr>
            <a:xfrm>
              <a:off x="9506754" y="1734482"/>
              <a:ext cx="286972" cy="280779"/>
            </a:xfrm>
            <a:prstGeom prst="rect">
              <a:avLst/>
            </a:prstGeom>
          </p:spPr>
        </p:pic>
        <p:pic>
          <p:nvPicPr>
            <p:cNvPr id="8" name="Image 7">
              <a:extLst>
                <a:ext uri="{FF2B5EF4-FFF2-40B4-BE49-F238E27FC236}">
                  <a16:creationId xmlns:a16="http://schemas.microsoft.com/office/drawing/2014/main" id="{6FF5C103-A43F-603F-5479-C481E8CE7FA2}"/>
                </a:ext>
              </a:extLst>
            </p:cNvPr>
            <p:cNvPicPr>
              <a:picLocks noChangeAspect="1"/>
            </p:cNvPicPr>
            <p:nvPr/>
          </p:nvPicPr>
          <p:blipFill>
            <a:blip r:embed="rId2">
              <a:alphaModFix amt="35000"/>
            </a:blip>
            <a:stretch>
              <a:fillRect/>
            </a:stretch>
          </p:blipFill>
          <p:spPr>
            <a:xfrm>
              <a:off x="10457561" y="841838"/>
              <a:ext cx="804718" cy="787352"/>
            </a:xfrm>
            <a:prstGeom prst="rect">
              <a:avLst/>
            </a:prstGeom>
          </p:spPr>
        </p:pic>
        <p:pic>
          <p:nvPicPr>
            <p:cNvPr id="11" name="Image 10">
              <a:extLst>
                <a:ext uri="{FF2B5EF4-FFF2-40B4-BE49-F238E27FC236}">
                  <a16:creationId xmlns:a16="http://schemas.microsoft.com/office/drawing/2014/main" id="{7E4CFAD5-4D8D-2C9F-55F5-7BCBEFB22238}"/>
                </a:ext>
              </a:extLst>
            </p:cNvPr>
            <p:cNvPicPr>
              <a:picLocks noChangeAspect="1"/>
            </p:cNvPicPr>
            <p:nvPr/>
          </p:nvPicPr>
          <p:blipFill>
            <a:blip r:embed="rId2">
              <a:alphaModFix amt="35000"/>
            </a:blip>
            <a:stretch>
              <a:fillRect/>
            </a:stretch>
          </p:blipFill>
          <p:spPr>
            <a:xfrm>
              <a:off x="10132100" y="4851691"/>
              <a:ext cx="1504575" cy="1472106"/>
            </a:xfrm>
            <a:prstGeom prst="rect">
              <a:avLst/>
            </a:prstGeom>
          </p:spPr>
        </p:pic>
      </p:grpSp>
      <p:sp>
        <p:nvSpPr>
          <p:cNvPr id="9" name="Titre 1">
            <a:extLst>
              <a:ext uri="{FF2B5EF4-FFF2-40B4-BE49-F238E27FC236}">
                <a16:creationId xmlns:a16="http://schemas.microsoft.com/office/drawing/2014/main" id="{B46CDE6A-D5A5-2591-D951-189173AB0AEC}"/>
              </a:ext>
            </a:extLst>
          </p:cNvPr>
          <p:cNvSpPr>
            <a:spLocks noGrp="1"/>
          </p:cNvSpPr>
          <p:nvPr>
            <p:ph type="title"/>
          </p:nvPr>
        </p:nvSpPr>
        <p:spPr>
          <a:xfrm>
            <a:off x="1154453" y="455066"/>
            <a:ext cx="10515600" cy="1325563"/>
          </a:xfrm>
        </p:spPr>
        <p:txBody>
          <a:bodyPr/>
          <a:lstStyle/>
          <a:p>
            <a:r>
              <a:rPr lang="fr-CA" spc="-300"/>
              <a:t>Problème de recherche</a:t>
            </a:r>
          </a:p>
        </p:txBody>
      </p:sp>
      <p:sp>
        <p:nvSpPr>
          <p:cNvPr id="6" name="Légende : flèche vers le bas 5">
            <a:extLst>
              <a:ext uri="{FF2B5EF4-FFF2-40B4-BE49-F238E27FC236}">
                <a16:creationId xmlns:a16="http://schemas.microsoft.com/office/drawing/2014/main" id="{861525BE-A849-B31A-19DC-609AFC06BC30}"/>
              </a:ext>
            </a:extLst>
          </p:cNvPr>
          <p:cNvSpPr/>
          <p:nvPr/>
        </p:nvSpPr>
        <p:spPr>
          <a:xfrm>
            <a:off x="987986" y="2531307"/>
            <a:ext cx="2659316" cy="1817892"/>
          </a:xfrm>
          <a:prstGeom prst="downArrowCallou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CA" sz="2400" b="1" spc="-150" dirty="0">
                <a:latin typeface="Congenial"/>
              </a:rPr>
              <a:t>Flou sémantique autour de la fonction</a:t>
            </a:r>
          </a:p>
        </p:txBody>
      </p:sp>
      <p:sp>
        <p:nvSpPr>
          <p:cNvPr id="17" name="Légende : flèche vers le bas 16">
            <a:extLst>
              <a:ext uri="{FF2B5EF4-FFF2-40B4-BE49-F238E27FC236}">
                <a16:creationId xmlns:a16="http://schemas.microsoft.com/office/drawing/2014/main" id="{288B7339-3D67-6D01-B71D-38F22B52CE3A}"/>
              </a:ext>
            </a:extLst>
          </p:cNvPr>
          <p:cNvSpPr/>
          <p:nvPr/>
        </p:nvSpPr>
        <p:spPr>
          <a:xfrm>
            <a:off x="4844449" y="2531306"/>
            <a:ext cx="2659316" cy="1817892"/>
          </a:xfrm>
          <a:prstGeom prst="downArrowCallou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fr-CA" sz="2400" b="1" spc="-150" dirty="0">
                <a:latin typeface="Congenial"/>
              </a:rPr>
              <a:t>Grande diversité des mandats</a:t>
            </a:r>
          </a:p>
        </p:txBody>
      </p:sp>
      <p:sp>
        <p:nvSpPr>
          <p:cNvPr id="18" name="Légende : flèche vers le bas 17">
            <a:extLst>
              <a:ext uri="{FF2B5EF4-FFF2-40B4-BE49-F238E27FC236}">
                <a16:creationId xmlns:a16="http://schemas.microsoft.com/office/drawing/2014/main" id="{59D1E6B1-DAF7-73B6-A424-FD63D86EF995}"/>
              </a:ext>
            </a:extLst>
          </p:cNvPr>
          <p:cNvSpPr/>
          <p:nvPr/>
        </p:nvSpPr>
        <p:spPr>
          <a:xfrm>
            <a:off x="8700912" y="2531306"/>
            <a:ext cx="2659316" cy="1817892"/>
          </a:xfrm>
          <a:prstGeom prst="downArrowCallou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fr-CA" sz="2400" b="1" spc="-150" dirty="0">
                <a:solidFill>
                  <a:srgbClr val="FFFFFF"/>
                </a:solidFill>
                <a:latin typeface="Congenial"/>
                <a:ea typeface="+mn-lt"/>
                <a:cs typeface="+mn-lt"/>
              </a:rPr>
              <a:t>Profils d'entrée </a:t>
            </a:r>
          </a:p>
          <a:p>
            <a:pPr algn="ctr"/>
            <a:r>
              <a:rPr lang="fr-CA" sz="2400" b="1" spc="-150" dirty="0">
                <a:solidFill>
                  <a:srgbClr val="FFFFFF"/>
                </a:solidFill>
                <a:latin typeface="Congenial"/>
                <a:ea typeface="+mn-lt"/>
                <a:cs typeface="+mn-lt"/>
              </a:rPr>
              <a:t>éclectiques</a:t>
            </a:r>
            <a:endParaRPr lang="fr-FR" sz="2400" b="1" spc="-150" dirty="0">
              <a:latin typeface="Congenial"/>
            </a:endParaRPr>
          </a:p>
        </p:txBody>
      </p:sp>
      <p:sp>
        <p:nvSpPr>
          <p:cNvPr id="19" name="Légende : flèche vers le bas 18">
            <a:extLst>
              <a:ext uri="{FF2B5EF4-FFF2-40B4-BE49-F238E27FC236}">
                <a16:creationId xmlns:a16="http://schemas.microsoft.com/office/drawing/2014/main" id="{82C36F9C-F9D4-9891-ABBF-3651A90BEBF0}"/>
              </a:ext>
            </a:extLst>
          </p:cNvPr>
          <p:cNvSpPr/>
          <p:nvPr/>
        </p:nvSpPr>
        <p:spPr>
          <a:xfrm>
            <a:off x="2930157" y="3925209"/>
            <a:ext cx="2659316" cy="1817892"/>
          </a:xfrm>
          <a:prstGeom prst="downArrowCallout">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fr-CA" sz="2400" b="1" spc="-150" dirty="0">
                <a:latin typeface="Congenial"/>
                <a:ea typeface="+mn-lt"/>
                <a:cs typeface="+mn-lt"/>
              </a:rPr>
              <a:t>Développement professionnel à géométrie variable</a:t>
            </a:r>
            <a:endParaRPr lang="fr-FR" sz="2400" b="1" spc="-150" dirty="0">
              <a:latin typeface="Congenial"/>
            </a:endParaRPr>
          </a:p>
        </p:txBody>
      </p:sp>
      <p:sp>
        <p:nvSpPr>
          <p:cNvPr id="20" name="Légende : flèche vers le bas 19">
            <a:extLst>
              <a:ext uri="{FF2B5EF4-FFF2-40B4-BE49-F238E27FC236}">
                <a16:creationId xmlns:a16="http://schemas.microsoft.com/office/drawing/2014/main" id="{AFE7B58D-A641-2CA2-5E1C-DB72B9A4F051}"/>
              </a:ext>
            </a:extLst>
          </p:cNvPr>
          <p:cNvSpPr/>
          <p:nvPr/>
        </p:nvSpPr>
        <p:spPr>
          <a:xfrm>
            <a:off x="6749449" y="3925209"/>
            <a:ext cx="2659316" cy="1817892"/>
          </a:xfrm>
          <a:prstGeom prst="downArrowCallou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fr-CA" sz="2400" b="1" spc="-150" dirty="0">
                <a:latin typeface="Congenial"/>
                <a:ea typeface="+mn-lt"/>
                <a:cs typeface="+mn-lt"/>
              </a:rPr>
              <a:t>Modèles théoriques prépandémiques </a:t>
            </a:r>
            <a:endParaRPr lang="fr-FR" sz="2400" b="1" spc="-150" dirty="0">
              <a:latin typeface="Congenial"/>
            </a:endParaRPr>
          </a:p>
        </p:txBody>
      </p:sp>
    </p:spTree>
    <p:extLst>
      <p:ext uri="{BB962C8B-B14F-4D97-AF65-F5344CB8AC3E}">
        <p14:creationId xmlns:p14="http://schemas.microsoft.com/office/powerpoint/2010/main" val="26495033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2376955-2747-98E3-22B3-B1E820BA9876}"/>
              </a:ext>
            </a:extLst>
          </p:cNvPr>
          <p:cNvSpPr/>
          <p:nvPr/>
        </p:nvSpPr>
        <p:spPr>
          <a:xfrm rot="10800000">
            <a:off x="-11026" y="-42863"/>
            <a:ext cx="12192000" cy="6943725"/>
          </a:xfrm>
          <a:prstGeom prst="rect">
            <a:avLst/>
          </a:prstGeom>
          <a:gradFill flip="none" rotWithShape="1">
            <a:gsLst>
              <a:gs pos="0">
                <a:srgbClr val="BA2541">
                  <a:shade val="30000"/>
                  <a:satMod val="115000"/>
                </a:srgbClr>
              </a:gs>
              <a:gs pos="8000">
                <a:srgbClr val="BA2541">
                  <a:shade val="67500"/>
                  <a:satMod val="115000"/>
                </a:srgbClr>
              </a:gs>
              <a:gs pos="45000">
                <a:schemeClr val="bg1">
                  <a:alpha val="28000"/>
                </a:schemeClr>
              </a:gs>
              <a:gs pos="100000">
                <a:schemeClr val="bg1"/>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grpSp>
        <p:nvGrpSpPr>
          <p:cNvPr id="18" name="Groupe 17">
            <a:extLst>
              <a:ext uri="{FF2B5EF4-FFF2-40B4-BE49-F238E27FC236}">
                <a16:creationId xmlns:a16="http://schemas.microsoft.com/office/drawing/2014/main" id="{8BBD447E-EACE-EE10-D2AD-BAA65D446FEB}"/>
              </a:ext>
            </a:extLst>
          </p:cNvPr>
          <p:cNvGrpSpPr/>
          <p:nvPr/>
        </p:nvGrpSpPr>
        <p:grpSpPr>
          <a:xfrm>
            <a:off x="9506754" y="841838"/>
            <a:ext cx="2129921" cy="5481959"/>
            <a:chOff x="9506754" y="841838"/>
            <a:chExt cx="2129921" cy="5481959"/>
          </a:xfrm>
        </p:grpSpPr>
        <p:pic>
          <p:nvPicPr>
            <p:cNvPr id="11" name="Image 10">
              <a:extLst>
                <a:ext uri="{FF2B5EF4-FFF2-40B4-BE49-F238E27FC236}">
                  <a16:creationId xmlns:a16="http://schemas.microsoft.com/office/drawing/2014/main" id="{43923A1A-2F9E-475D-CC2A-12483AE18238}"/>
                </a:ext>
              </a:extLst>
            </p:cNvPr>
            <p:cNvPicPr>
              <a:picLocks noChangeAspect="1"/>
            </p:cNvPicPr>
            <p:nvPr/>
          </p:nvPicPr>
          <p:blipFill>
            <a:blip r:embed="rId2">
              <a:alphaModFix amt="35000"/>
            </a:blip>
            <a:stretch>
              <a:fillRect/>
            </a:stretch>
          </p:blipFill>
          <p:spPr>
            <a:xfrm>
              <a:off x="10077841" y="3865064"/>
              <a:ext cx="379720" cy="371525"/>
            </a:xfrm>
            <a:prstGeom prst="rect">
              <a:avLst/>
            </a:prstGeom>
          </p:spPr>
        </p:pic>
        <p:pic>
          <p:nvPicPr>
            <p:cNvPr id="12" name="Image 11">
              <a:extLst>
                <a:ext uri="{FF2B5EF4-FFF2-40B4-BE49-F238E27FC236}">
                  <a16:creationId xmlns:a16="http://schemas.microsoft.com/office/drawing/2014/main" id="{3FCD3FFA-CEF6-25F8-AD16-864BE8F6A0A9}"/>
                </a:ext>
              </a:extLst>
            </p:cNvPr>
            <p:cNvPicPr>
              <a:picLocks noChangeAspect="1"/>
            </p:cNvPicPr>
            <p:nvPr/>
          </p:nvPicPr>
          <p:blipFill>
            <a:blip r:embed="rId2">
              <a:alphaModFix amt="35000"/>
            </a:blip>
            <a:stretch>
              <a:fillRect/>
            </a:stretch>
          </p:blipFill>
          <p:spPr>
            <a:xfrm>
              <a:off x="10740685" y="3134037"/>
              <a:ext cx="286972" cy="280779"/>
            </a:xfrm>
            <a:prstGeom prst="rect">
              <a:avLst/>
            </a:prstGeom>
          </p:spPr>
        </p:pic>
        <p:pic>
          <p:nvPicPr>
            <p:cNvPr id="13" name="Image 12">
              <a:extLst>
                <a:ext uri="{FF2B5EF4-FFF2-40B4-BE49-F238E27FC236}">
                  <a16:creationId xmlns:a16="http://schemas.microsoft.com/office/drawing/2014/main" id="{42640021-2873-211C-6D8B-63E241EB5455}"/>
                </a:ext>
              </a:extLst>
            </p:cNvPr>
            <p:cNvPicPr>
              <a:picLocks noChangeAspect="1"/>
            </p:cNvPicPr>
            <p:nvPr/>
          </p:nvPicPr>
          <p:blipFill>
            <a:blip r:embed="rId2">
              <a:alphaModFix amt="35000"/>
            </a:blip>
            <a:stretch>
              <a:fillRect/>
            </a:stretch>
          </p:blipFill>
          <p:spPr>
            <a:xfrm>
              <a:off x="9506754" y="1734482"/>
              <a:ext cx="286972" cy="280779"/>
            </a:xfrm>
            <a:prstGeom prst="rect">
              <a:avLst/>
            </a:prstGeom>
          </p:spPr>
        </p:pic>
        <p:pic>
          <p:nvPicPr>
            <p:cNvPr id="15" name="Image 14">
              <a:extLst>
                <a:ext uri="{FF2B5EF4-FFF2-40B4-BE49-F238E27FC236}">
                  <a16:creationId xmlns:a16="http://schemas.microsoft.com/office/drawing/2014/main" id="{0B2E0CF0-0079-90F9-F2CB-59B98C8C41E4}"/>
                </a:ext>
              </a:extLst>
            </p:cNvPr>
            <p:cNvPicPr>
              <a:picLocks noChangeAspect="1"/>
            </p:cNvPicPr>
            <p:nvPr/>
          </p:nvPicPr>
          <p:blipFill>
            <a:blip r:embed="rId2">
              <a:alphaModFix amt="35000"/>
            </a:blip>
            <a:stretch>
              <a:fillRect/>
            </a:stretch>
          </p:blipFill>
          <p:spPr>
            <a:xfrm>
              <a:off x="10457561" y="841838"/>
              <a:ext cx="804718" cy="787352"/>
            </a:xfrm>
            <a:prstGeom prst="rect">
              <a:avLst/>
            </a:prstGeom>
          </p:spPr>
        </p:pic>
        <p:pic>
          <p:nvPicPr>
            <p:cNvPr id="16" name="Image 15">
              <a:extLst>
                <a:ext uri="{FF2B5EF4-FFF2-40B4-BE49-F238E27FC236}">
                  <a16:creationId xmlns:a16="http://schemas.microsoft.com/office/drawing/2014/main" id="{4C14EDF6-7AC0-0B40-AB0F-568E9727637A}"/>
                </a:ext>
              </a:extLst>
            </p:cNvPr>
            <p:cNvPicPr>
              <a:picLocks noChangeAspect="1"/>
            </p:cNvPicPr>
            <p:nvPr/>
          </p:nvPicPr>
          <p:blipFill>
            <a:blip r:embed="rId2">
              <a:alphaModFix amt="35000"/>
            </a:blip>
            <a:stretch>
              <a:fillRect/>
            </a:stretch>
          </p:blipFill>
          <p:spPr>
            <a:xfrm>
              <a:off x="10483295" y="1961723"/>
              <a:ext cx="625346" cy="611851"/>
            </a:xfrm>
            <a:prstGeom prst="rect">
              <a:avLst/>
            </a:prstGeom>
          </p:spPr>
        </p:pic>
        <p:pic>
          <p:nvPicPr>
            <p:cNvPr id="17" name="Image 16">
              <a:extLst>
                <a:ext uri="{FF2B5EF4-FFF2-40B4-BE49-F238E27FC236}">
                  <a16:creationId xmlns:a16="http://schemas.microsoft.com/office/drawing/2014/main" id="{F57072D5-5E02-B495-3B9D-176AECCA0949}"/>
                </a:ext>
              </a:extLst>
            </p:cNvPr>
            <p:cNvPicPr>
              <a:picLocks noChangeAspect="1"/>
            </p:cNvPicPr>
            <p:nvPr/>
          </p:nvPicPr>
          <p:blipFill>
            <a:blip r:embed="rId2">
              <a:alphaModFix amt="35000"/>
            </a:blip>
            <a:stretch>
              <a:fillRect/>
            </a:stretch>
          </p:blipFill>
          <p:spPr>
            <a:xfrm>
              <a:off x="10132100" y="4851691"/>
              <a:ext cx="1504575" cy="1472106"/>
            </a:xfrm>
            <a:prstGeom prst="rect">
              <a:avLst/>
            </a:prstGeom>
          </p:spPr>
        </p:pic>
      </p:grpSp>
      <p:pic>
        <p:nvPicPr>
          <p:cNvPr id="3" name="Image 2" descr="Une image contenant carte&#10;&#10;Le contenu généré par l’IA peut être incorrect.">
            <a:extLst>
              <a:ext uri="{FF2B5EF4-FFF2-40B4-BE49-F238E27FC236}">
                <a16:creationId xmlns:a16="http://schemas.microsoft.com/office/drawing/2014/main" id="{50540C30-4D5B-14F6-043D-F54E3C812CFF}"/>
              </a:ext>
            </a:extLst>
          </p:cNvPr>
          <p:cNvPicPr>
            <a:picLocks noChangeAspect="1"/>
          </p:cNvPicPr>
          <p:nvPr/>
        </p:nvPicPr>
        <p:blipFill>
          <a:blip r:embed="rId3">
            <a:alphaModFix amt="20000"/>
            <a:extLst>
              <a:ext uri="{BEBA8EAE-BF5A-486C-A8C5-ECC9F3942E4B}">
                <a14:imgProps xmlns:a14="http://schemas.microsoft.com/office/drawing/2010/main">
                  <a14:imgLayer r:embed="rId4">
                    <a14:imgEffect>
                      <a14:backgroundRemoval t="10000" b="90000" l="10000" r="90000">
                        <a14:foregroundMark x1="69141" y1="63737" x2="69141" y2="63737"/>
                      </a14:backgroundRemoval>
                    </a14:imgEffect>
                  </a14:imgLayer>
                </a14:imgProps>
              </a:ext>
            </a:extLst>
          </a:blip>
          <a:srcRect t="14874" b="19292"/>
          <a:stretch>
            <a:fillRect/>
          </a:stretch>
        </p:blipFill>
        <p:spPr>
          <a:xfrm>
            <a:off x="-388950" y="0"/>
            <a:ext cx="7033087" cy="6945176"/>
          </a:xfrm>
          <a:prstGeom prst="rect">
            <a:avLst/>
          </a:prstGeom>
        </p:spPr>
      </p:pic>
      <p:sp>
        <p:nvSpPr>
          <p:cNvPr id="5" name="Titre 1">
            <a:extLst>
              <a:ext uri="{FF2B5EF4-FFF2-40B4-BE49-F238E27FC236}">
                <a16:creationId xmlns:a16="http://schemas.microsoft.com/office/drawing/2014/main" id="{58A75AF9-3E82-3025-6E4D-F1C0C5C0C3B3}"/>
              </a:ext>
            </a:extLst>
          </p:cNvPr>
          <p:cNvSpPr txBox="1">
            <a:spLocks/>
          </p:cNvSpPr>
          <p:nvPr/>
        </p:nvSpPr>
        <p:spPr>
          <a:xfrm>
            <a:off x="1402614" y="485930"/>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Congenial" panose="02000503040000020004" pitchFamily="2" charset="0"/>
                <a:ea typeface="+mj-ea"/>
                <a:cs typeface="+mj-cs"/>
              </a:defRPr>
            </a:lvl1pPr>
          </a:lstStyle>
          <a:p>
            <a:r>
              <a:rPr lang="fr-CA" spc="-300">
                <a:latin typeface="Congenial"/>
              </a:rPr>
              <a:t>Pourquoi le contexte québécois ?</a:t>
            </a:r>
            <a:endParaRPr lang="fr-CA" spc="-300"/>
          </a:p>
        </p:txBody>
      </p:sp>
      <p:sp>
        <p:nvSpPr>
          <p:cNvPr id="8" name="Triangle isocèle 7">
            <a:extLst>
              <a:ext uri="{FF2B5EF4-FFF2-40B4-BE49-F238E27FC236}">
                <a16:creationId xmlns:a16="http://schemas.microsoft.com/office/drawing/2014/main" id="{BB6F8E2B-F268-4F8C-A818-5EC3F9CECEF3}"/>
              </a:ext>
            </a:extLst>
          </p:cNvPr>
          <p:cNvSpPr/>
          <p:nvPr/>
        </p:nvSpPr>
        <p:spPr>
          <a:xfrm>
            <a:off x="1298793" y="1961723"/>
            <a:ext cx="2695777" cy="2134498"/>
          </a:xfrm>
          <a:prstGeom prst="triangle">
            <a:avLst/>
          </a:prstGeom>
          <a:solidFill>
            <a:srgbClr val="B43B5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CA" b="1" spc="-150">
                <a:latin typeface="Congenial"/>
                <a:ea typeface="+mn-lt"/>
                <a:cs typeface="+mn-lt"/>
              </a:rPr>
              <a:t>Ordre collégial</a:t>
            </a:r>
          </a:p>
          <a:p>
            <a:pPr algn="ctr"/>
            <a:endParaRPr lang="fr-CA"/>
          </a:p>
        </p:txBody>
      </p:sp>
      <p:sp>
        <p:nvSpPr>
          <p:cNvPr id="4" name="Triangle isocèle 3">
            <a:extLst>
              <a:ext uri="{FF2B5EF4-FFF2-40B4-BE49-F238E27FC236}">
                <a16:creationId xmlns:a16="http://schemas.microsoft.com/office/drawing/2014/main" id="{F9F369A8-2B78-1CE0-808E-5E7EBA02BF3E}"/>
              </a:ext>
            </a:extLst>
          </p:cNvPr>
          <p:cNvSpPr/>
          <p:nvPr/>
        </p:nvSpPr>
        <p:spPr>
          <a:xfrm>
            <a:off x="2631460" y="2230446"/>
            <a:ext cx="3165384" cy="2687638"/>
          </a:xfrm>
          <a:prstGeom prst="triangle">
            <a:avLst/>
          </a:prstGeom>
          <a:solidFill>
            <a:srgbClr val="8A0F2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CA" b="1" spc="-150">
                <a:latin typeface="Congenial"/>
                <a:ea typeface="+mn-lt"/>
                <a:cs typeface="+mn-lt"/>
              </a:rPr>
              <a:t>Diversité institutionnelle</a:t>
            </a:r>
            <a:endParaRPr lang="fr-CA" spc="-150">
              <a:latin typeface="Congenial"/>
            </a:endParaRPr>
          </a:p>
          <a:p>
            <a:pPr algn="ctr"/>
            <a:endParaRPr lang="fr-CA"/>
          </a:p>
        </p:txBody>
      </p:sp>
      <p:sp>
        <p:nvSpPr>
          <p:cNvPr id="6" name="Triangle isocèle 5">
            <a:extLst>
              <a:ext uri="{FF2B5EF4-FFF2-40B4-BE49-F238E27FC236}">
                <a16:creationId xmlns:a16="http://schemas.microsoft.com/office/drawing/2014/main" id="{9EEAB291-C7BD-E3D3-92D9-4075742FE413}"/>
              </a:ext>
            </a:extLst>
          </p:cNvPr>
          <p:cNvSpPr/>
          <p:nvPr/>
        </p:nvSpPr>
        <p:spPr>
          <a:xfrm>
            <a:off x="4280911" y="2573574"/>
            <a:ext cx="3567904" cy="3072216"/>
          </a:xfrm>
          <a:prstGeom prst="triangle">
            <a:avLst/>
          </a:prstGeom>
          <a:solidFill>
            <a:srgbClr val="730A1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CA" b="1" spc="-150">
                <a:latin typeface="Congenial"/>
                <a:ea typeface="+mn-lt"/>
                <a:cs typeface="+mn-lt"/>
              </a:rPr>
              <a:t>Coexistence </a:t>
            </a:r>
          </a:p>
          <a:p>
            <a:pPr algn="ctr"/>
            <a:r>
              <a:rPr lang="fr-CA" b="1" spc="-150">
                <a:latin typeface="Congenial"/>
                <a:ea typeface="+mn-lt"/>
                <a:cs typeface="+mn-lt"/>
              </a:rPr>
              <a:t>de réalités culturelles</a:t>
            </a:r>
            <a:endParaRPr lang="fr-CA" spc="-150">
              <a:latin typeface="Congenial"/>
            </a:endParaRPr>
          </a:p>
        </p:txBody>
      </p:sp>
      <p:sp>
        <p:nvSpPr>
          <p:cNvPr id="9" name="Triangle isocèle 8">
            <a:extLst>
              <a:ext uri="{FF2B5EF4-FFF2-40B4-BE49-F238E27FC236}">
                <a16:creationId xmlns:a16="http://schemas.microsoft.com/office/drawing/2014/main" id="{6B4D42B6-CBBF-227F-104C-77CEE8019D8D}"/>
              </a:ext>
            </a:extLst>
          </p:cNvPr>
          <p:cNvSpPr/>
          <p:nvPr/>
        </p:nvSpPr>
        <p:spPr>
          <a:xfrm>
            <a:off x="6105818" y="3113690"/>
            <a:ext cx="3567904" cy="3185402"/>
          </a:xfrm>
          <a:prstGeom prst="triangle">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CA" b="1" spc="-150">
                <a:latin typeface="Congenial"/>
                <a:ea typeface="+mn-lt"/>
                <a:cs typeface="+mn-lt"/>
              </a:rPr>
              <a:t>Cadre de référence gouvernemental</a:t>
            </a:r>
            <a:endParaRPr lang="fr-CA" spc="-150">
              <a:latin typeface="Congenial"/>
            </a:endParaRPr>
          </a:p>
        </p:txBody>
      </p:sp>
    </p:spTree>
    <p:extLst>
      <p:ext uri="{BB962C8B-B14F-4D97-AF65-F5344CB8AC3E}">
        <p14:creationId xmlns:p14="http://schemas.microsoft.com/office/powerpoint/2010/main" val="26599684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404D29-3F3F-39AE-81D4-65904FB79DFD}"/>
            </a:ext>
          </a:extLst>
        </p:cNvPr>
        <p:cNvGrpSpPr/>
        <p:nvPr/>
      </p:nvGrpSpPr>
      <p:grpSpPr>
        <a:xfrm>
          <a:off x="0" y="0"/>
          <a:ext cx="0" cy="0"/>
          <a:chOff x="0" y="0"/>
          <a:chExt cx="0" cy="0"/>
        </a:xfrm>
      </p:grpSpPr>
      <p:sp>
        <p:nvSpPr>
          <p:cNvPr id="17" name="Rectangle 16">
            <a:extLst>
              <a:ext uri="{FF2B5EF4-FFF2-40B4-BE49-F238E27FC236}">
                <a16:creationId xmlns:a16="http://schemas.microsoft.com/office/drawing/2014/main" id="{BD3F25C4-A2AE-6614-FD84-CAA93E8DFEB4}"/>
              </a:ext>
            </a:extLst>
          </p:cNvPr>
          <p:cNvSpPr/>
          <p:nvPr/>
        </p:nvSpPr>
        <p:spPr>
          <a:xfrm>
            <a:off x="-11026" y="-42863"/>
            <a:ext cx="12192000" cy="6943725"/>
          </a:xfrm>
          <a:prstGeom prst="rect">
            <a:avLst/>
          </a:prstGeom>
          <a:gradFill flip="none" rotWithShape="1">
            <a:gsLst>
              <a:gs pos="0">
                <a:srgbClr val="BA2541">
                  <a:shade val="30000"/>
                  <a:satMod val="115000"/>
                </a:srgbClr>
              </a:gs>
              <a:gs pos="8000">
                <a:srgbClr val="BA2541">
                  <a:shade val="67500"/>
                  <a:satMod val="115000"/>
                </a:srgbClr>
              </a:gs>
              <a:gs pos="45000">
                <a:schemeClr val="bg1">
                  <a:alpha val="28000"/>
                </a:schemeClr>
              </a:gs>
              <a:gs pos="100000">
                <a:schemeClr val="bg1"/>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2" name="Titre 1">
            <a:extLst>
              <a:ext uri="{FF2B5EF4-FFF2-40B4-BE49-F238E27FC236}">
                <a16:creationId xmlns:a16="http://schemas.microsoft.com/office/drawing/2014/main" id="{76CFFE93-DF67-A9A8-36F4-357DEB497079}"/>
              </a:ext>
            </a:extLst>
          </p:cNvPr>
          <p:cNvSpPr>
            <a:spLocks noGrp="1"/>
          </p:cNvSpPr>
          <p:nvPr>
            <p:ph type="title"/>
          </p:nvPr>
        </p:nvSpPr>
        <p:spPr>
          <a:xfrm>
            <a:off x="3300011" y="498324"/>
            <a:ext cx="8079769" cy="1325563"/>
          </a:xfrm>
        </p:spPr>
        <p:txBody>
          <a:bodyPr/>
          <a:lstStyle/>
          <a:p>
            <a:r>
              <a:rPr lang="fr-CA" spc="-300">
                <a:latin typeface="Congenial"/>
              </a:rPr>
              <a:t>Question de recherche</a:t>
            </a:r>
            <a:endParaRPr lang="fr-CA" spc="-300"/>
          </a:p>
        </p:txBody>
      </p:sp>
      <p:sp>
        <p:nvSpPr>
          <p:cNvPr id="3" name="Espace réservé du contenu 2">
            <a:extLst>
              <a:ext uri="{FF2B5EF4-FFF2-40B4-BE49-F238E27FC236}">
                <a16:creationId xmlns:a16="http://schemas.microsoft.com/office/drawing/2014/main" id="{5BB25A55-67F5-9C89-48DA-A874FA928830}"/>
              </a:ext>
            </a:extLst>
          </p:cNvPr>
          <p:cNvSpPr>
            <a:spLocks noGrp="1"/>
          </p:cNvSpPr>
          <p:nvPr>
            <p:ph idx="1"/>
          </p:nvPr>
        </p:nvSpPr>
        <p:spPr>
          <a:xfrm>
            <a:off x="3414323" y="2049155"/>
            <a:ext cx="8141994" cy="4423205"/>
          </a:xfrm>
        </p:spPr>
        <p:txBody>
          <a:bodyPr vert="horz" lIns="91440" tIns="45720" rIns="91440" bIns="45720" rtlCol="0" anchor="t">
            <a:noAutofit/>
          </a:bodyPr>
          <a:lstStyle/>
          <a:p>
            <a:pPr marL="0" indent="0">
              <a:lnSpc>
                <a:spcPct val="120000"/>
              </a:lnSpc>
              <a:buNone/>
            </a:pPr>
            <a:r>
              <a:rPr lang="fr-CA" sz="3200" b="1" spc="-150">
                <a:latin typeface="Congenial"/>
                <a:cs typeface="Times New Roman"/>
              </a:rPr>
              <a:t>Dans une perspective de </a:t>
            </a:r>
            <a:r>
              <a:rPr lang="fr-CA" sz="3200" b="1" spc="-150" err="1">
                <a:latin typeface="Congenial"/>
                <a:cs typeface="Times New Roman"/>
              </a:rPr>
              <a:t>référentialisation</a:t>
            </a:r>
            <a:r>
              <a:rPr lang="fr-CA" sz="3200" b="1" spc="-150">
                <a:latin typeface="Congenial"/>
                <a:cs typeface="Times New Roman"/>
              </a:rPr>
              <a:t>, quelles sont les compétences professionnelles des CPN de l’enseignement supérieur au Québec en 2025 ?  </a:t>
            </a:r>
            <a:endParaRPr lang="fr-CA" sz="3200" b="1" i="1" spc="-150">
              <a:latin typeface="Congenial"/>
              <a:cs typeface="Times New Roman"/>
            </a:endParaRPr>
          </a:p>
        </p:txBody>
      </p:sp>
      <p:grpSp>
        <p:nvGrpSpPr>
          <p:cNvPr id="7" name="Groupe 6">
            <a:extLst>
              <a:ext uri="{FF2B5EF4-FFF2-40B4-BE49-F238E27FC236}">
                <a16:creationId xmlns:a16="http://schemas.microsoft.com/office/drawing/2014/main" id="{C5DAF31B-3117-61CC-0BFC-136FA5C2E1A7}"/>
              </a:ext>
            </a:extLst>
          </p:cNvPr>
          <p:cNvGrpSpPr/>
          <p:nvPr/>
        </p:nvGrpSpPr>
        <p:grpSpPr>
          <a:xfrm>
            <a:off x="0" y="646308"/>
            <a:ext cx="3272620" cy="5971855"/>
            <a:chOff x="8220352" y="841838"/>
            <a:chExt cx="3272620" cy="5971855"/>
          </a:xfrm>
        </p:grpSpPr>
        <p:pic>
          <p:nvPicPr>
            <p:cNvPr id="8" name="Image 7">
              <a:extLst>
                <a:ext uri="{FF2B5EF4-FFF2-40B4-BE49-F238E27FC236}">
                  <a16:creationId xmlns:a16="http://schemas.microsoft.com/office/drawing/2014/main" id="{1FF0C7D2-E8AC-1E1C-78EC-C08156892705}"/>
                </a:ext>
              </a:extLst>
            </p:cNvPr>
            <p:cNvPicPr>
              <a:picLocks noChangeAspect="1"/>
            </p:cNvPicPr>
            <p:nvPr/>
          </p:nvPicPr>
          <p:blipFill>
            <a:blip r:embed="rId3">
              <a:alphaModFix amt="35000"/>
            </a:blip>
            <a:stretch>
              <a:fillRect/>
            </a:stretch>
          </p:blipFill>
          <p:spPr>
            <a:xfrm>
              <a:off x="8220352" y="4587830"/>
              <a:ext cx="632828" cy="619171"/>
            </a:xfrm>
            <a:prstGeom prst="rect">
              <a:avLst/>
            </a:prstGeom>
          </p:spPr>
        </p:pic>
        <p:pic>
          <p:nvPicPr>
            <p:cNvPr id="9" name="Image 8">
              <a:extLst>
                <a:ext uri="{FF2B5EF4-FFF2-40B4-BE49-F238E27FC236}">
                  <a16:creationId xmlns:a16="http://schemas.microsoft.com/office/drawing/2014/main" id="{B2CABF28-2EE2-DE25-F0B5-6A49EE22B438}"/>
                </a:ext>
              </a:extLst>
            </p:cNvPr>
            <p:cNvPicPr>
              <a:picLocks noChangeAspect="1"/>
            </p:cNvPicPr>
            <p:nvPr/>
          </p:nvPicPr>
          <p:blipFill>
            <a:blip r:embed="rId3">
              <a:alphaModFix amt="35000"/>
            </a:blip>
            <a:stretch>
              <a:fillRect/>
            </a:stretch>
          </p:blipFill>
          <p:spPr>
            <a:xfrm>
              <a:off x="8798281" y="2550789"/>
              <a:ext cx="1090196" cy="1066669"/>
            </a:xfrm>
            <a:prstGeom prst="rect">
              <a:avLst/>
            </a:prstGeom>
          </p:spPr>
        </p:pic>
        <p:pic>
          <p:nvPicPr>
            <p:cNvPr id="10" name="Image 9">
              <a:extLst>
                <a:ext uri="{FF2B5EF4-FFF2-40B4-BE49-F238E27FC236}">
                  <a16:creationId xmlns:a16="http://schemas.microsoft.com/office/drawing/2014/main" id="{1C4EFFE1-DA0D-0526-ADEF-88A3BEDD82C4}"/>
                </a:ext>
              </a:extLst>
            </p:cNvPr>
            <p:cNvPicPr>
              <a:picLocks noChangeAspect="1"/>
            </p:cNvPicPr>
            <p:nvPr/>
          </p:nvPicPr>
          <p:blipFill>
            <a:blip r:embed="rId3">
              <a:alphaModFix amt="35000"/>
            </a:blip>
            <a:stretch>
              <a:fillRect/>
            </a:stretch>
          </p:blipFill>
          <p:spPr>
            <a:xfrm>
              <a:off x="10077841" y="3865064"/>
              <a:ext cx="379720" cy="371525"/>
            </a:xfrm>
            <a:prstGeom prst="rect">
              <a:avLst/>
            </a:prstGeom>
          </p:spPr>
        </p:pic>
        <p:pic>
          <p:nvPicPr>
            <p:cNvPr id="11" name="Image 10">
              <a:extLst>
                <a:ext uri="{FF2B5EF4-FFF2-40B4-BE49-F238E27FC236}">
                  <a16:creationId xmlns:a16="http://schemas.microsoft.com/office/drawing/2014/main" id="{D5F4E30E-2558-E5D3-9821-CD848EAE5025}"/>
                </a:ext>
              </a:extLst>
            </p:cNvPr>
            <p:cNvPicPr>
              <a:picLocks noChangeAspect="1"/>
            </p:cNvPicPr>
            <p:nvPr/>
          </p:nvPicPr>
          <p:blipFill>
            <a:blip r:embed="rId3">
              <a:alphaModFix amt="35000"/>
            </a:blip>
            <a:stretch>
              <a:fillRect/>
            </a:stretch>
          </p:blipFill>
          <p:spPr>
            <a:xfrm>
              <a:off x="10740685" y="3134037"/>
              <a:ext cx="286972" cy="280779"/>
            </a:xfrm>
            <a:prstGeom prst="rect">
              <a:avLst/>
            </a:prstGeom>
          </p:spPr>
        </p:pic>
        <p:pic>
          <p:nvPicPr>
            <p:cNvPr id="12" name="Image 11">
              <a:extLst>
                <a:ext uri="{FF2B5EF4-FFF2-40B4-BE49-F238E27FC236}">
                  <a16:creationId xmlns:a16="http://schemas.microsoft.com/office/drawing/2014/main" id="{D3CB4A4F-C148-F96F-445D-955122459908}"/>
                </a:ext>
              </a:extLst>
            </p:cNvPr>
            <p:cNvPicPr>
              <a:picLocks noChangeAspect="1"/>
            </p:cNvPicPr>
            <p:nvPr/>
          </p:nvPicPr>
          <p:blipFill>
            <a:blip r:embed="rId3">
              <a:alphaModFix amt="35000"/>
            </a:blip>
            <a:stretch>
              <a:fillRect/>
            </a:stretch>
          </p:blipFill>
          <p:spPr>
            <a:xfrm>
              <a:off x="9506754" y="1734482"/>
              <a:ext cx="286972" cy="280779"/>
            </a:xfrm>
            <a:prstGeom prst="rect">
              <a:avLst/>
            </a:prstGeom>
          </p:spPr>
        </p:pic>
        <p:pic>
          <p:nvPicPr>
            <p:cNvPr id="13" name="Image 12">
              <a:extLst>
                <a:ext uri="{FF2B5EF4-FFF2-40B4-BE49-F238E27FC236}">
                  <a16:creationId xmlns:a16="http://schemas.microsoft.com/office/drawing/2014/main" id="{4295E51C-7D7A-078E-DC86-7484645C6E84}"/>
                </a:ext>
              </a:extLst>
            </p:cNvPr>
            <p:cNvPicPr>
              <a:picLocks noChangeAspect="1"/>
            </p:cNvPicPr>
            <p:nvPr/>
          </p:nvPicPr>
          <p:blipFill>
            <a:blip r:embed="rId3">
              <a:alphaModFix amt="35000"/>
            </a:blip>
            <a:stretch>
              <a:fillRect/>
            </a:stretch>
          </p:blipFill>
          <p:spPr>
            <a:xfrm>
              <a:off x="8282839" y="2726173"/>
              <a:ext cx="286972" cy="280779"/>
            </a:xfrm>
            <a:prstGeom prst="rect">
              <a:avLst/>
            </a:prstGeom>
          </p:spPr>
        </p:pic>
        <p:pic>
          <p:nvPicPr>
            <p:cNvPr id="14" name="Image 13">
              <a:extLst>
                <a:ext uri="{FF2B5EF4-FFF2-40B4-BE49-F238E27FC236}">
                  <a16:creationId xmlns:a16="http://schemas.microsoft.com/office/drawing/2014/main" id="{A7DCB281-C51C-78C3-A297-F27B709E5DE8}"/>
                </a:ext>
              </a:extLst>
            </p:cNvPr>
            <p:cNvPicPr>
              <a:picLocks noChangeAspect="1"/>
            </p:cNvPicPr>
            <p:nvPr/>
          </p:nvPicPr>
          <p:blipFill>
            <a:blip r:embed="rId3">
              <a:alphaModFix amt="35000"/>
            </a:blip>
            <a:stretch>
              <a:fillRect/>
            </a:stretch>
          </p:blipFill>
          <p:spPr>
            <a:xfrm>
              <a:off x="10457561" y="841838"/>
              <a:ext cx="804718" cy="787352"/>
            </a:xfrm>
            <a:prstGeom prst="rect">
              <a:avLst/>
            </a:prstGeom>
          </p:spPr>
        </p:pic>
        <p:pic>
          <p:nvPicPr>
            <p:cNvPr id="16" name="Image 15">
              <a:extLst>
                <a:ext uri="{FF2B5EF4-FFF2-40B4-BE49-F238E27FC236}">
                  <a16:creationId xmlns:a16="http://schemas.microsoft.com/office/drawing/2014/main" id="{F846F8FA-03C8-7B43-E3AD-0A91A9DED65D}"/>
                </a:ext>
              </a:extLst>
            </p:cNvPr>
            <p:cNvPicPr>
              <a:picLocks noChangeAspect="1"/>
            </p:cNvPicPr>
            <p:nvPr/>
          </p:nvPicPr>
          <p:blipFill>
            <a:blip r:embed="rId3">
              <a:alphaModFix amt="35000"/>
            </a:blip>
            <a:stretch>
              <a:fillRect/>
            </a:stretch>
          </p:blipFill>
          <p:spPr>
            <a:xfrm>
              <a:off x="9988397" y="5341587"/>
              <a:ext cx="1504575" cy="1472106"/>
            </a:xfrm>
            <a:prstGeom prst="rect">
              <a:avLst/>
            </a:prstGeom>
          </p:spPr>
        </p:pic>
      </p:grpSp>
    </p:spTree>
    <p:extLst>
      <p:ext uri="{BB962C8B-B14F-4D97-AF65-F5344CB8AC3E}">
        <p14:creationId xmlns:p14="http://schemas.microsoft.com/office/powerpoint/2010/main" val="37699120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EAD44454-1767-9185-7114-F3885A5FC7F4}"/>
              </a:ext>
            </a:extLst>
          </p:cNvPr>
          <p:cNvSpPr/>
          <p:nvPr/>
        </p:nvSpPr>
        <p:spPr>
          <a:xfrm rot="10800000">
            <a:off x="3964" y="-42863"/>
            <a:ext cx="12192000" cy="6943725"/>
          </a:xfrm>
          <a:prstGeom prst="rect">
            <a:avLst/>
          </a:prstGeom>
          <a:gradFill flip="none" rotWithShape="1">
            <a:gsLst>
              <a:gs pos="0">
                <a:srgbClr val="BA2541">
                  <a:shade val="30000"/>
                  <a:satMod val="115000"/>
                </a:srgbClr>
              </a:gs>
              <a:gs pos="8000">
                <a:srgbClr val="BA2541">
                  <a:shade val="67500"/>
                  <a:satMod val="115000"/>
                </a:srgbClr>
              </a:gs>
              <a:gs pos="45000">
                <a:schemeClr val="bg1">
                  <a:alpha val="28000"/>
                </a:schemeClr>
              </a:gs>
              <a:gs pos="100000">
                <a:schemeClr val="bg1"/>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8" name="Titre 1">
            <a:extLst>
              <a:ext uri="{FF2B5EF4-FFF2-40B4-BE49-F238E27FC236}">
                <a16:creationId xmlns:a16="http://schemas.microsoft.com/office/drawing/2014/main" id="{A27C1D32-B110-2176-6C78-2D342855D89D}"/>
              </a:ext>
            </a:extLst>
          </p:cNvPr>
          <p:cNvSpPr txBox="1">
            <a:spLocks/>
          </p:cNvSpPr>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Congenial" panose="02000503040000020004" pitchFamily="2" charset="0"/>
                <a:ea typeface="+mj-ea"/>
                <a:cs typeface="+mj-cs"/>
              </a:defRPr>
            </a:lvl1pPr>
          </a:lstStyle>
          <a:p>
            <a:r>
              <a:rPr lang="fr-CA" spc="-300"/>
              <a:t>Objectifs de la recherche</a:t>
            </a:r>
          </a:p>
        </p:txBody>
      </p:sp>
      <p:sp>
        <p:nvSpPr>
          <p:cNvPr id="9" name="Espace réservé du contenu 2">
            <a:extLst>
              <a:ext uri="{FF2B5EF4-FFF2-40B4-BE49-F238E27FC236}">
                <a16:creationId xmlns:a16="http://schemas.microsoft.com/office/drawing/2014/main" id="{EE8A58CA-0C74-CE91-9365-762294BDDF70}"/>
              </a:ext>
            </a:extLst>
          </p:cNvPr>
          <p:cNvSpPr txBox="1">
            <a:spLocks/>
          </p:cNvSpPr>
          <p:nvPr/>
        </p:nvSpPr>
        <p:spPr>
          <a:xfrm>
            <a:off x="838200" y="1954274"/>
            <a:ext cx="7999399" cy="4311754"/>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Congenial" panose="02000503040000020004"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Congenial" panose="02000503040000020004"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Congenial" panose="02000503040000020004"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ongenial" panose="02000503040000020004"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ongenial" panose="02000503040000020004"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CA" i="1" spc="-150">
                <a:latin typeface="Congenial"/>
              </a:rPr>
              <a:t>Dresser une liste des </a:t>
            </a:r>
            <a:r>
              <a:rPr lang="fr-CA" b="1" i="1" spc="-150">
                <a:solidFill>
                  <a:srgbClr val="9B122C"/>
                </a:solidFill>
                <a:latin typeface="Congenial"/>
              </a:rPr>
              <a:t>situations professionnelles</a:t>
            </a:r>
            <a:r>
              <a:rPr lang="fr-CA" i="1" spc="-150">
                <a:latin typeface="Congenial"/>
              </a:rPr>
              <a:t> vécues par les CPN.</a:t>
            </a:r>
          </a:p>
          <a:p>
            <a:r>
              <a:rPr lang="fr-CA" i="1" spc="-150">
                <a:latin typeface="Congenial"/>
              </a:rPr>
              <a:t>Établir une liste des </a:t>
            </a:r>
            <a:r>
              <a:rPr lang="fr-CA" b="1" i="1" spc="-150">
                <a:solidFill>
                  <a:srgbClr val="9B122C"/>
                </a:solidFill>
                <a:latin typeface="Congenial"/>
              </a:rPr>
              <a:t>compétences professionnelles</a:t>
            </a:r>
            <a:r>
              <a:rPr lang="fr-CA" i="1" spc="-150">
                <a:latin typeface="Congenial"/>
              </a:rPr>
              <a:t> nécessaires à la fonction.</a:t>
            </a:r>
          </a:p>
          <a:p>
            <a:r>
              <a:rPr lang="fr-CA" b="1" i="1" spc="-150">
                <a:solidFill>
                  <a:srgbClr val="9B122C"/>
                </a:solidFill>
                <a:latin typeface="Congenial"/>
              </a:rPr>
              <a:t>Catégoriser</a:t>
            </a:r>
            <a:r>
              <a:rPr lang="fr-CA" i="1" spc="-150">
                <a:latin typeface="Congenial"/>
              </a:rPr>
              <a:t> ces compétences en fonction des situations professionnelles.</a:t>
            </a:r>
          </a:p>
          <a:p>
            <a:endParaRPr lang="fr-CA"/>
          </a:p>
        </p:txBody>
      </p:sp>
      <p:grpSp>
        <p:nvGrpSpPr>
          <p:cNvPr id="2" name="Groupe 1">
            <a:extLst>
              <a:ext uri="{FF2B5EF4-FFF2-40B4-BE49-F238E27FC236}">
                <a16:creationId xmlns:a16="http://schemas.microsoft.com/office/drawing/2014/main" id="{DD625AA6-B025-62AE-4995-160B9E4C29C1}"/>
              </a:ext>
            </a:extLst>
          </p:cNvPr>
          <p:cNvGrpSpPr/>
          <p:nvPr/>
        </p:nvGrpSpPr>
        <p:grpSpPr>
          <a:xfrm>
            <a:off x="8220352" y="652774"/>
            <a:ext cx="3416323" cy="5481959"/>
            <a:chOff x="8220352" y="841838"/>
            <a:chExt cx="3416323" cy="5481959"/>
          </a:xfrm>
        </p:grpSpPr>
        <p:pic>
          <p:nvPicPr>
            <p:cNvPr id="3" name="Image 2">
              <a:extLst>
                <a:ext uri="{FF2B5EF4-FFF2-40B4-BE49-F238E27FC236}">
                  <a16:creationId xmlns:a16="http://schemas.microsoft.com/office/drawing/2014/main" id="{B98B9EBE-9C16-22D0-0D49-EFA0AFD70998}"/>
                </a:ext>
              </a:extLst>
            </p:cNvPr>
            <p:cNvPicPr>
              <a:picLocks noChangeAspect="1"/>
            </p:cNvPicPr>
            <p:nvPr/>
          </p:nvPicPr>
          <p:blipFill>
            <a:blip r:embed="rId2">
              <a:alphaModFix amt="35000"/>
            </a:blip>
            <a:stretch>
              <a:fillRect/>
            </a:stretch>
          </p:blipFill>
          <p:spPr>
            <a:xfrm>
              <a:off x="8220352" y="4587830"/>
              <a:ext cx="632828" cy="619171"/>
            </a:xfrm>
            <a:prstGeom prst="rect">
              <a:avLst/>
            </a:prstGeom>
          </p:spPr>
        </p:pic>
        <p:pic>
          <p:nvPicPr>
            <p:cNvPr id="10" name="Image 9">
              <a:extLst>
                <a:ext uri="{FF2B5EF4-FFF2-40B4-BE49-F238E27FC236}">
                  <a16:creationId xmlns:a16="http://schemas.microsoft.com/office/drawing/2014/main" id="{785FB7AF-1558-33C3-71F3-C42EA420C2CA}"/>
                </a:ext>
              </a:extLst>
            </p:cNvPr>
            <p:cNvPicPr>
              <a:picLocks noChangeAspect="1"/>
            </p:cNvPicPr>
            <p:nvPr/>
          </p:nvPicPr>
          <p:blipFill>
            <a:blip r:embed="rId2">
              <a:alphaModFix amt="35000"/>
            </a:blip>
            <a:stretch>
              <a:fillRect/>
            </a:stretch>
          </p:blipFill>
          <p:spPr>
            <a:xfrm>
              <a:off x="10077841" y="3865064"/>
              <a:ext cx="379720" cy="371525"/>
            </a:xfrm>
            <a:prstGeom prst="rect">
              <a:avLst/>
            </a:prstGeom>
          </p:spPr>
        </p:pic>
        <p:pic>
          <p:nvPicPr>
            <p:cNvPr id="11" name="Image 10">
              <a:extLst>
                <a:ext uri="{FF2B5EF4-FFF2-40B4-BE49-F238E27FC236}">
                  <a16:creationId xmlns:a16="http://schemas.microsoft.com/office/drawing/2014/main" id="{29F9B88F-9112-815C-C95F-EAD24C66B98C}"/>
                </a:ext>
              </a:extLst>
            </p:cNvPr>
            <p:cNvPicPr>
              <a:picLocks noChangeAspect="1"/>
            </p:cNvPicPr>
            <p:nvPr/>
          </p:nvPicPr>
          <p:blipFill>
            <a:blip r:embed="rId2">
              <a:alphaModFix amt="35000"/>
            </a:blip>
            <a:stretch>
              <a:fillRect/>
            </a:stretch>
          </p:blipFill>
          <p:spPr>
            <a:xfrm>
              <a:off x="10740685" y="3134037"/>
              <a:ext cx="286972" cy="280779"/>
            </a:xfrm>
            <a:prstGeom prst="rect">
              <a:avLst/>
            </a:prstGeom>
          </p:spPr>
        </p:pic>
        <p:pic>
          <p:nvPicPr>
            <p:cNvPr id="12" name="Image 11">
              <a:extLst>
                <a:ext uri="{FF2B5EF4-FFF2-40B4-BE49-F238E27FC236}">
                  <a16:creationId xmlns:a16="http://schemas.microsoft.com/office/drawing/2014/main" id="{3666792B-F75B-3AB6-B45F-D7F1A3C2711E}"/>
                </a:ext>
              </a:extLst>
            </p:cNvPr>
            <p:cNvPicPr>
              <a:picLocks noChangeAspect="1"/>
            </p:cNvPicPr>
            <p:nvPr/>
          </p:nvPicPr>
          <p:blipFill>
            <a:blip r:embed="rId2">
              <a:alphaModFix amt="35000"/>
            </a:blip>
            <a:stretch>
              <a:fillRect/>
            </a:stretch>
          </p:blipFill>
          <p:spPr>
            <a:xfrm>
              <a:off x="9506754" y="1734482"/>
              <a:ext cx="286972" cy="280779"/>
            </a:xfrm>
            <a:prstGeom prst="rect">
              <a:avLst/>
            </a:prstGeom>
          </p:spPr>
        </p:pic>
        <p:pic>
          <p:nvPicPr>
            <p:cNvPr id="14" name="Image 13">
              <a:extLst>
                <a:ext uri="{FF2B5EF4-FFF2-40B4-BE49-F238E27FC236}">
                  <a16:creationId xmlns:a16="http://schemas.microsoft.com/office/drawing/2014/main" id="{D6895395-0345-474E-FE9B-87AE377B19B4}"/>
                </a:ext>
              </a:extLst>
            </p:cNvPr>
            <p:cNvPicPr>
              <a:picLocks noChangeAspect="1"/>
            </p:cNvPicPr>
            <p:nvPr/>
          </p:nvPicPr>
          <p:blipFill>
            <a:blip r:embed="rId2">
              <a:alphaModFix amt="35000"/>
            </a:blip>
            <a:stretch>
              <a:fillRect/>
            </a:stretch>
          </p:blipFill>
          <p:spPr>
            <a:xfrm>
              <a:off x="10457561" y="841838"/>
              <a:ext cx="804718" cy="787352"/>
            </a:xfrm>
            <a:prstGeom prst="rect">
              <a:avLst/>
            </a:prstGeom>
          </p:spPr>
        </p:pic>
        <p:pic>
          <p:nvPicPr>
            <p:cNvPr id="15" name="Image 14">
              <a:extLst>
                <a:ext uri="{FF2B5EF4-FFF2-40B4-BE49-F238E27FC236}">
                  <a16:creationId xmlns:a16="http://schemas.microsoft.com/office/drawing/2014/main" id="{5CFAFD9C-2BEF-F1DC-D458-506F04BDC73E}"/>
                </a:ext>
              </a:extLst>
            </p:cNvPr>
            <p:cNvPicPr>
              <a:picLocks noChangeAspect="1"/>
            </p:cNvPicPr>
            <p:nvPr/>
          </p:nvPicPr>
          <p:blipFill>
            <a:blip r:embed="rId2">
              <a:alphaModFix amt="35000"/>
            </a:blip>
            <a:stretch>
              <a:fillRect/>
            </a:stretch>
          </p:blipFill>
          <p:spPr>
            <a:xfrm>
              <a:off x="10483295" y="1961723"/>
              <a:ext cx="625346" cy="611851"/>
            </a:xfrm>
            <a:prstGeom prst="rect">
              <a:avLst/>
            </a:prstGeom>
          </p:spPr>
        </p:pic>
        <p:pic>
          <p:nvPicPr>
            <p:cNvPr id="16" name="Image 15">
              <a:extLst>
                <a:ext uri="{FF2B5EF4-FFF2-40B4-BE49-F238E27FC236}">
                  <a16:creationId xmlns:a16="http://schemas.microsoft.com/office/drawing/2014/main" id="{742A98FD-CB76-1C97-65A4-4156301E54D6}"/>
                </a:ext>
              </a:extLst>
            </p:cNvPr>
            <p:cNvPicPr>
              <a:picLocks noChangeAspect="1"/>
            </p:cNvPicPr>
            <p:nvPr/>
          </p:nvPicPr>
          <p:blipFill>
            <a:blip r:embed="rId2">
              <a:alphaModFix amt="35000"/>
            </a:blip>
            <a:stretch>
              <a:fillRect/>
            </a:stretch>
          </p:blipFill>
          <p:spPr>
            <a:xfrm>
              <a:off x="10132100" y="4851691"/>
              <a:ext cx="1504575" cy="1472106"/>
            </a:xfrm>
            <a:prstGeom prst="rect">
              <a:avLst/>
            </a:prstGeom>
          </p:spPr>
        </p:pic>
      </p:grpSp>
    </p:spTree>
    <p:extLst>
      <p:ext uri="{BB962C8B-B14F-4D97-AF65-F5344CB8AC3E}">
        <p14:creationId xmlns:p14="http://schemas.microsoft.com/office/powerpoint/2010/main" val="1953714838"/>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415013d2-382c-4081-874e-f27f54c9bb6e" xsi:nil="true"/>
    <lcf76f155ced4ddcb4097134ff3c332f xmlns="1ee0bfa4-b792-4de8-8186-e00c7459f019">
      <Terms xmlns="http://schemas.microsoft.com/office/infopath/2007/PartnerControls"/>
    </lcf76f155ced4ddcb4097134ff3c332f>
    <Animateurs0 xmlns="1ee0bfa4-b792-4de8-8186-e00c7459f019" xsi:nil="true"/>
    <Typedactivit_x00e9_ xmlns="1ee0bfa4-b792-4de8-8186-e00c7459f019" xsi:nil="true"/>
    <Synth_x00e8_ses xmlns="1ee0bfa4-b792-4de8-8186-e00c7459f019" xsi:nil="true"/>
    <Typedatelier xmlns="1ee0bfa4-b792-4de8-8186-e00c7459f019" xsi:nil="true"/>
    <personne_comite_selection xmlns="1ee0bfa4-b792-4de8-8186-e00c7459f019" xsi:nil="true"/>
    <PrixHublo xmlns="1ee0bfa4-b792-4de8-8186-e00c7459f019" xsi:nil="true"/>
    <Prixd_x00e9_quipe xmlns="1ee0bfa4-b792-4de8-8186-e00c7459f019">true</Prixd_x00e9_quipe>
    <Dateetheure xmlns="1ee0bfa4-b792-4de8-8186-e00c7459f019" xsi:nil="true"/>
    <Suppl_x00e9_mentdinfo xmlns="1ee0bfa4-b792-4de8-8186-e00c7459f019" xsi:nil="true"/>
    <Cat_x00e9_gories xmlns="1ee0bfa4-b792-4de8-8186-e00c7459f019" xsi:nil="true"/>
    <Cat_x00e9_gorie xmlns="1ee0bfa4-b792-4de8-8186-e00c7459f019" xsi:nil="true"/>
    <Dateetheuredelactivit_x00e9_ xmlns="1ee0bfa4-b792-4de8-8186-e00c7459f019" xsi:nil="true"/>
    <_x00c9_v_x00e9_nement xmlns="1ee0bfa4-b792-4de8-8186-e00c7459f019" xsi:nil="true"/>
    <Mat_x00e9_rielenvoy_x00e9_auxparticipants xmlns="1ee0bfa4-b792-4de8-8186-e00c7459f019">true</Mat_x00e9_rielenvoy_x00e9_auxparticipants>
    <candidature_pdf xmlns="1ee0bfa4-b792-4de8-8186-e00c7459f019">
      <Url xsi:nil="true"/>
      <Description xsi:nil="true"/>
    </candidature_pdf>
    <Ressourcescompl_x00e9_mentairesfournies xmlns="1ee0bfa4-b792-4de8-8186-e00c7459f019" xsi:nil="true"/>
    <Blocdatelier xmlns="1ee0bfa4-b792-4de8-8186-e00c7459f019" xsi:nil="true"/>
    <_x00c9_tablissement xmlns="1ee0bfa4-b792-4de8-8186-e00c7459f019" xsi:nil="true"/>
    <Lienverslaressource xmlns="1ee0bfa4-b792-4de8-8186-e00c7459f019">
      <Url xsi:nil="true"/>
      <Description xsi:nil="true"/>
    </Lienverslaressourc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D1AE83D5E6B45419BFE12D74760FAA4" ma:contentTypeVersion="50" ma:contentTypeDescription="Crée un document." ma:contentTypeScope="" ma:versionID="2f37eaa9474a53e945576029bf7a3c7d">
  <xsd:schema xmlns:xsd="http://www.w3.org/2001/XMLSchema" xmlns:xs="http://www.w3.org/2001/XMLSchema" xmlns:p="http://schemas.microsoft.com/office/2006/metadata/properties" xmlns:ns2="1ee0bfa4-b792-4de8-8186-e00c7459f019" xmlns:ns3="415013d2-382c-4081-874e-f27f54c9bb6e" targetNamespace="http://schemas.microsoft.com/office/2006/metadata/properties" ma:root="true" ma:fieldsID="9a4533ea4b60c23b89f37e82c8ff9084" ns2:_="" ns3:_="">
    <xsd:import namespace="1ee0bfa4-b792-4de8-8186-e00c7459f019"/>
    <xsd:import namespace="415013d2-382c-4081-874e-f27f54c9bb6e"/>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AutoKeyPoints" minOccurs="0"/>
                <xsd:element ref="ns2:MediaServiceKeyPoints" minOccurs="0"/>
                <xsd:element ref="ns2:MediaLengthInSeconds" minOccurs="0"/>
                <xsd:element ref="ns3:SharedWithUsers" minOccurs="0"/>
                <xsd:element ref="ns3:SharedWithDetails" minOccurs="0"/>
                <xsd:element ref="ns2:lcf76f155ced4ddcb4097134ff3c332f" minOccurs="0"/>
                <xsd:element ref="ns3:TaxCatchAll" minOccurs="0"/>
                <xsd:element ref="ns2:Cat_x00e9_gories" minOccurs="0"/>
                <xsd:element ref="ns2:MediaServiceLocation" minOccurs="0"/>
                <xsd:element ref="ns2:Suppl_x00e9_mentdinfo" minOccurs="0"/>
                <xsd:element ref="ns2:Prixd_x00e9_quipe" minOccurs="0"/>
                <xsd:element ref="ns2:candidature_pdf" minOccurs="0"/>
                <xsd:element ref="ns2:personne_comite_selection" minOccurs="0"/>
                <xsd:element ref="ns2:personne_comite_selection_x003a_Adresses_x0020_courriel" minOccurs="0"/>
                <xsd:element ref="ns2:personne_comite_selection_x003a_Pr_x00e9_nom" minOccurs="0"/>
                <xsd:element ref="ns2:personne_comite_selection_x003a_Nom" minOccurs="0"/>
                <xsd:element ref="ns2:MediaServiceObjectDetectorVersions" minOccurs="0"/>
                <xsd:element ref="ns2:Synth_x00e8_ses" minOccurs="0"/>
                <xsd:element ref="ns2:Cat_x00e9_gorie" minOccurs="0"/>
                <xsd:element ref="ns2:_x00c9_tablissement" minOccurs="0"/>
                <xsd:element ref="ns2:MediaServiceSearchProperties" minOccurs="0"/>
                <xsd:element ref="ns2:MediaServiceBillingMetadata" minOccurs="0"/>
                <xsd:element ref="ns2:Animateurs0" minOccurs="0"/>
                <xsd:element ref="ns2:Dateetheuredelactivit_x00e9_" minOccurs="0"/>
                <xsd:element ref="ns2:Blocdatelier" minOccurs="0"/>
                <xsd:element ref="ns2:Typedatelier" minOccurs="0"/>
                <xsd:element ref="ns2:PrixHublo" minOccurs="0"/>
                <xsd:element ref="ns2:Dateetheure" minOccurs="0"/>
                <xsd:element ref="ns2:_x00c9_v_x00e9_nement" minOccurs="0"/>
                <xsd:element ref="ns2:Ressourcescompl_x00e9_mentairesfournies" minOccurs="0"/>
                <xsd:element ref="ns2:Lienverslaressource" minOccurs="0"/>
                <xsd:element ref="ns2:Typedactivit_x00e9_" minOccurs="0"/>
                <xsd:element ref="ns2:Mat_x00e9_rielenvoy_x00e9_auxparticipa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ee0bfa4-b792-4de8-8186-e00c7459f01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LengthInSeconds" ma:index="17" nillable="true" ma:displayName="Length (seconds)"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Balises d’images" ma:readOnly="false" ma:fieldId="{5cf76f15-5ced-4ddc-b409-7134ff3c332f}" ma:taxonomyMulti="true" ma:sspId="d264a842-8adc-43f3-ad4e-91e5e271ce18" ma:termSetId="09814cd3-568e-fe90-9814-8d621ff8fb84" ma:anchorId="fba54fb3-c3e1-fe81-a776-ca4b69148c4d" ma:open="true" ma:isKeyword="false">
      <xsd:complexType>
        <xsd:sequence>
          <xsd:element ref="pc:Terms" minOccurs="0" maxOccurs="1"/>
        </xsd:sequence>
      </xsd:complexType>
    </xsd:element>
    <xsd:element name="Cat_x00e9_gories" ma:index="23" nillable="true" ma:displayName="Catégories" ma:format="Dropdown" ma:internalName="Cat_x00e9_gories">
      <xsd:complexType>
        <xsd:complexContent>
          <xsd:extension base="dms:MultiChoice">
            <xsd:sequence>
              <xsd:element name="Value" maxOccurs="unbounded" minOccurs="0" nillable="true">
                <xsd:simpleType>
                  <xsd:restriction base="dms:Choice">
                    <xsd:enumeration value="Accompagnement"/>
                    <xsd:enumeration value="Civisme"/>
                    <xsd:enumeration value="Collaboration"/>
                    <xsd:enumeration value="Ressources"/>
                    <xsd:enumeration value="Programmes"/>
                    <xsd:enumeration value="Réussite"/>
                    <xsd:enumeration value="Transformation"/>
                  </xsd:restriction>
                </xsd:simpleType>
              </xsd:element>
            </xsd:sequence>
          </xsd:extension>
        </xsd:complexContent>
      </xsd:complexType>
    </xsd:element>
    <xsd:element name="MediaServiceLocation" ma:index="24" nillable="true" ma:displayName="Location" ma:indexed="true" ma:internalName="MediaServiceLocation" ma:readOnly="true">
      <xsd:simpleType>
        <xsd:restriction base="dms:Text"/>
      </xsd:simpleType>
    </xsd:element>
    <xsd:element name="Suppl_x00e9_mentdinfo" ma:index="25" nillable="true" ma:displayName="Supplément d'info" ma:description="https://crosemont-my.sharepoint.com/:p:/g/personal/gcourcy_crosemont_qc_ca/EU9vMoE7QD1NhUdlqyAK0jEBidj0-WIGXogUrhx4mrIIhw" ma:format="Dropdown" ma:internalName="Suppl_x00e9_mentdinfo">
      <xsd:simpleType>
        <xsd:restriction base="dms:Text">
          <xsd:maxLength value="255"/>
        </xsd:restriction>
      </xsd:simpleType>
    </xsd:element>
    <xsd:element name="Prixd_x00e9_quipe" ma:index="26" nillable="true" ma:displayName="Prix d'équipe" ma:default="1" ma:format="Dropdown" ma:internalName="Prixd_x00e9_quipe">
      <xsd:simpleType>
        <xsd:restriction base="dms:Boolean"/>
      </xsd:simpleType>
    </xsd:element>
    <xsd:element name="candidature_pdf" ma:index="27" nillable="true" ma:displayName="candidature_pdf" ma:format="Hyperlink" ma:internalName="candidature_pdf">
      <xsd:complexType>
        <xsd:complexContent>
          <xsd:extension base="dms:URL">
            <xsd:sequence>
              <xsd:element name="Url" type="dms:ValidUrl" minOccurs="0" nillable="true"/>
              <xsd:element name="Description" type="xsd:string" nillable="true"/>
            </xsd:sequence>
          </xsd:extension>
        </xsd:complexContent>
      </xsd:complexType>
    </xsd:element>
    <xsd:element name="personne_comite_selection" ma:index="28" nillable="true" ma:displayName="personne_comite_selection" ma:list="{191e3572-7072-48bf-b22e-58b322c54605}" ma:internalName="personne_comite_selection" ma:showField="field_7">
      <xsd:simpleType>
        <xsd:restriction base="dms:Lookup"/>
      </xsd:simpleType>
    </xsd:element>
    <xsd:element name="personne_comite_selection_x003a_Adresses_x0020_courriel" ma:index="29" nillable="true" ma:displayName="personne_comite_selection:Adresses courriel" ma:list="{191e3572-7072-48bf-b22e-58b322c54605}" ma:internalName="personne_comite_selection_x003a_Adresses_x0020_courriel" ma:readOnly="true" ma:showField="field_4" ma:web="415013d2-382c-4081-874e-f27f54c9bb6e">
      <xsd:simpleType>
        <xsd:restriction base="dms:Lookup"/>
      </xsd:simpleType>
    </xsd:element>
    <xsd:element name="personne_comite_selection_x003a_Pr_x00e9_nom" ma:index="30" nillable="true" ma:displayName="personne_comite_selection:Prénom" ma:list="{191e3572-7072-48bf-b22e-58b322c54605}" ma:internalName="personne_comite_selection_x003a_Pr_x00e9_nom" ma:readOnly="true" ma:showField="field_5" ma:web="415013d2-382c-4081-874e-f27f54c9bb6e">
      <xsd:simpleType>
        <xsd:restriction base="dms:Lookup"/>
      </xsd:simpleType>
    </xsd:element>
    <xsd:element name="personne_comite_selection_x003a_Nom" ma:index="31" nillable="true" ma:displayName="personne_comite_selection:Nom" ma:list="{191e3572-7072-48bf-b22e-58b322c54605}" ma:internalName="personne_comite_selection_x003a_Nom" ma:readOnly="true" ma:showField="field_6" ma:web="415013d2-382c-4081-874e-f27f54c9bb6e">
      <xsd:simpleType>
        <xsd:restriction base="dms:Lookup"/>
      </xsd:simpleType>
    </xsd:element>
    <xsd:element name="MediaServiceObjectDetectorVersions" ma:index="32" nillable="true" ma:displayName="MediaServiceObjectDetectorVersions" ma:hidden="true" ma:indexed="true" ma:internalName="MediaServiceObjectDetectorVersions" ma:readOnly="true">
      <xsd:simpleType>
        <xsd:restriction base="dms:Text"/>
      </xsd:simpleType>
    </xsd:element>
    <xsd:element name="Synth_x00e8_ses" ma:index="33" nillable="true" ma:displayName="Synthèses" ma:description="Synthèses à réaliser sur ces enregistrements" ma:format="Dropdown" ma:internalName="Synth_x00e8_ses">
      <xsd:simpleType>
        <xsd:restriction base="dms:Choice">
          <xsd:enumeration value="Pas de synthèse prévue"/>
          <xsd:enumeration value="À faire"/>
          <xsd:enumeration value="Fait"/>
          <xsd:enumeration value="En cours"/>
        </xsd:restriction>
      </xsd:simpleType>
    </xsd:element>
    <xsd:element name="Cat_x00e9_gorie" ma:index="34" nillable="true" ma:displayName="Catégorie" ma:format="Dropdown" ma:internalName="Cat_x00e9_gorie">
      <xsd:simpleType>
        <xsd:restriction base="dms:Choice">
          <xsd:enumeration value="Transformation"/>
          <xsd:enumeration value="Égalité des chances"/>
          <xsd:enumeration value="Ressources"/>
          <xsd:enumeration value="Réussite"/>
          <xsd:enumeration value="Éthique numérique"/>
        </xsd:restriction>
      </xsd:simpleType>
    </xsd:element>
    <xsd:element name="_x00c9_tablissement" ma:index="35" nillable="true" ma:displayName="Établissement" ma:format="Dropdown" ma:internalName="_x00c9_tablissement">
      <xsd:complexType>
        <xsd:complexContent>
          <xsd:extension base="dms:MultiChoiceFillIn">
            <xsd:sequence>
              <xsd:element name="Value" maxOccurs="unbounded" minOccurs="0" nillable="true">
                <xsd:simpleType>
                  <xsd:union memberTypes="dms:Text">
                    <xsd:simpleType>
                      <xsd:restriction base="dms:Choice">
                        <xsd:enumeration value="Cégep Ste-Foy"/>
                        <xsd:enumeration value="Cégep St-Félicien"/>
                        <xsd:enumeration value="Université Laval"/>
                        <xsd:enumeration value="Institut des technologies agroalimentaires du Qc"/>
                        <xsd:enumeration value="John Abbott"/>
                        <xsd:enumeration value="HEC Mtl"/>
                        <xsd:enumeration value="Cégep de Granby"/>
                        <xsd:enumeration value="UQAT"/>
                        <xsd:enumeration value="Polytechnique Mtl"/>
                        <xsd:enumeration value="UQAM"/>
                        <xsd:enumeration value="Cégep La Pocatière"/>
                        <xsd:enumeration value="Cégep Édouard-Montpetit"/>
                        <xsd:enumeration value="Cegep Lévis"/>
                        <xsd:enumeration value="Cégep de Shawinigan"/>
                        <xsd:enumeration value="Cégep de la Gaspésie et des Îles"/>
                        <xsd:enumeration value="UQTR"/>
                        <xsd:enumeration value="Cégep de La Pocatière"/>
                        <xsd:enumeration value="UQAR"/>
                        <xsd:enumeration value="UQAC"/>
                        <xsd:enumeration value="Cégep à distance"/>
                        <xsd:enumeration value="Collège Montmorency"/>
                      </xsd:restriction>
                    </xsd:simpleType>
                  </xsd:union>
                </xsd:simpleType>
              </xsd:element>
            </xsd:sequence>
          </xsd:extension>
        </xsd:complexContent>
      </xsd:complexType>
    </xsd:element>
    <xsd:element name="MediaServiceSearchProperties" ma:index="36" nillable="true" ma:displayName="MediaServiceSearchProperties" ma:hidden="true" ma:internalName="MediaServiceSearchProperties" ma:readOnly="true">
      <xsd:simpleType>
        <xsd:restriction base="dms:Note"/>
      </xsd:simpleType>
    </xsd:element>
    <xsd:element name="MediaServiceBillingMetadata" ma:index="37" nillable="true" ma:displayName="MediaServiceBillingMetadata" ma:hidden="true" ma:internalName="MediaServiceBillingMetadata" ma:readOnly="true">
      <xsd:simpleType>
        <xsd:restriction base="dms:Note"/>
      </xsd:simpleType>
    </xsd:element>
    <xsd:element name="Animateurs0" ma:index="38" nillable="true" ma:displayName="Animateurs " ma:format="Dropdown" ma:internalName="Animateurs0">
      <xsd:simpleType>
        <xsd:restriction base="dms:Note">
          <xsd:maxLength value="255"/>
        </xsd:restriction>
      </xsd:simpleType>
    </xsd:element>
    <xsd:element name="Dateetheuredelactivit_x00e9_" ma:index="39" nillable="true" ma:displayName="En ligne Date et heure de l'activité" ma:format="DateTime" ma:internalName="Dateetheuredelactivit_x00e9_">
      <xsd:simpleType>
        <xsd:restriction base="dms:DateTime"/>
      </xsd:simpleType>
    </xsd:element>
    <xsd:element name="Blocdatelier" ma:index="40" nillable="true" ma:displayName="Bloc d'atelier" ma:format="Dropdown" ma:internalName="Blocdatelier">
      <xsd:complexType>
        <xsd:complexContent>
          <xsd:extension base="dms:MultiChoice">
            <xsd:sequence>
              <xsd:element name="Value" maxOccurs="unbounded" minOccurs="0" nillable="true">
                <xsd:simpleType>
                  <xsd:restriction base="dms:Choice">
                    <xsd:enumeration value="Bloc 1"/>
                    <xsd:enumeration value="Bloc 2"/>
                    <xsd:enumeration value="Bloc 3"/>
                    <xsd:enumeration value="Bloc 4"/>
                    <xsd:enumeration value="Bloc 5"/>
                    <xsd:enumeration value="Bloc 6"/>
                    <xsd:enumeration value="Bloc 7"/>
                    <xsd:enumeration value="Bloc 8"/>
                    <xsd:enumeration value="Annulé"/>
                    <xsd:enumeration value="Non applicable"/>
                  </xsd:restriction>
                </xsd:simpleType>
              </xsd:element>
            </xsd:sequence>
          </xsd:extension>
        </xsd:complexContent>
      </xsd:complexType>
    </xsd:element>
    <xsd:element name="Typedatelier" ma:index="41" nillable="true" ma:displayName="Type d'atelier" ma:format="Dropdown" ma:internalName="Typedatelier">
      <xsd:complexType>
        <xsd:complexContent>
          <xsd:extension base="dms:MultiChoice">
            <xsd:sequence>
              <xsd:element name="Value" maxOccurs="unbounded" minOccurs="0" nillable="true">
                <xsd:simpleType>
                  <xsd:restriction base="dms:Choice">
                    <xsd:enumeration value="En ligne"/>
                    <xsd:enumeration value="En présentiel"/>
                    <xsd:enumeration value="Annulé"/>
                  </xsd:restriction>
                </xsd:simpleType>
              </xsd:element>
            </xsd:sequence>
          </xsd:extension>
        </xsd:complexContent>
      </xsd:complexType>
    </xsd:element>
    <xsd:element name="PrixHublo" ma:index="42" nillable="true" ma:displayName="Prix Hublo" ma:format="Dropdown" ma:internalName="PrixHublo">
      <xsd:simpleType>
        <xsd:restriction base="dms:Choice">
          <xsd:enumeration value="Finaliste"/>
          <xsd:enumeration value="Lauréat"/>
          <xsd:enumeration value="Non"/>
        </xsd:restriction>
      </xsd:simpleType>
    </xsd:element>
    <xsd:element name="Dateetheure" ma:index="43" nillable="true" ma:displayName="Date et heure" ma:format="Dropdown" ma:internalName="Dateetheure">
      <xsd:simpleType>
        <xsd:restriction base="dms:Note">
          <xsd:maxLength value="255"/>
        </xsd:restriction>
      </xsd:simpleType>
    </xsd:element>
    <xsd:element name="_x00c9_v_x00e9_nement" ma:index="44" nillable="true" ma:displayName="Événement" ma:format="Dropdown" ma:internalName="_x00c9_v_x00e9_nement">
      <xsd:simpleType>
        <xsd:restriction base="dms:Choice">
          <xsd:enumeration value="I-mersion CP-Activités"/>
          <xsd:enumeration value="RVCP 2025"/>
          <xsd:enumeration value="RVCP 2024"/>
          <xsd:enumeration value="I-mersion CP 2024-2025"/>
        </xsd:restriction>
      </xsd:simpleType>
    </xsd:element>
    <xsd:element name="Ressourcescompl_x00e9_mentairesfournies" ma:index="45" nillable="true" ma:displayName="Ressources complémentaires fournies" ma:format="Dropdown" ma:indexed="true" ma:internalName="Ressourcescompl_x00e9_mentairesfournies">
      <xsd:simpleType>
        <xsd:restriction base="dms:Choice">
          <xsd:enumeration value="Oui"/>
          <xsd:enumeration value="Non"/>
          <xsd:enumeration value="Non disponible - Droits d'auteur"/>
        </xsd:restriction>
      </xsd:simpleType>
    </xsd:element>
    <xsd:element name="Lienverslaressource" ma:index="46" nillable="true" ma:displayName="Lien vers la ressource" ma:format="Hyperlink" ma:internalName="Lienverslaressource">
      <xsd:complexType>
        <xsd:complexContent>
          <xsd:extension base="dms:URL">
            <xsd:sequence>
              <xsd:element name="Url" type="dms:ValidUrl" minOccurs="0" nillable="true"/>
              <xsd:element name="Description" type="xsd:string" nillable="true"/>
            </xsd:sequence>
          </xsd:extension>
        </xsd:complexContent>
      </xsd:complexType>
    </xsd:element>
    <xsd:element name="Typedactivit_x00e9_" ma:index="47" nillable="true" ma:displayName="Type d'activité" ma:format="Dropdown" ma:internalName="Typedactivit_x00e9_">
      <xsd:simpleType>
        <xsd:restriction base="dms:Choice">
          <xsd:enumeration value="i-mersion CP - Activité"/>
          <xsd:enumeration value="RVCP - Atelier"/>
          <xsd:enumeration value="RVCP - Studio d'expérimentation"/>
          <xsd:enumeration value="RVCP - Table ronde"/>
        </xsd:restriction>
      </xsd:simpleType>
    </xsd:element>
    <xsd:element name="Mat_x00e9_rielenvoy_x00e9_auxparticipants" ma:index="48" nillable="true" ma:displayName="Matériel envoyé aux participants" ma:default="1" ma:format="Dropdown" ma:internalName="Mat_x00e9_rielenvoy_x00e9_auxparticipants">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415013d2-382c-4081-874e-f27f54c9bb6e" elementFormDefault="qualified">
    <xsd:import namespace="http://schemas.microsoft.com/office/2006/documentManagement/types"/>
    <xsd:import namespace="http://schemas.microsoft.com/office/infopath/2007/PartnerControls"/>
    <xsd:element name="SharedWithUsers" ma:index="18"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Partagé avec détails" ma:internalName="SharedWithDetails" ma:readOnly="true">
      <xsd:simpleType>
        <xsd:restriction base="dms:Note">
          <xsd:maxLength value="255"/>
        </xsd:restriction>
      </xsd:simpleType>
    </xsd:element>
    <xsd:element name="TaxCatchAll" ma:index="22" nillable="true" ma:displayName="Taxonomy Catch All Column" ma:hidden="true" ma:list="{de82f733-0c45-415a-95ca-7c183747c32b}" ma:internalName="TaxCatchAll" ma:showField="CatchAllData" ma:web="415013d2-382c-4081-874e-f27f54c9bb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385AD00-FA9A-4AE5-BDAA-D615163C0EF6}">
  <ds:schemaRefs>
    <ds:schemaRef ds:uri="9613fb6b-42c9-4d23-8190-80077731da1b"/>
    <ds:schemaRef ds:uri="b9efb7f6-5d50-43ad-89dc-01a354c06977"/>
    <ds:schemaRef ds:uri="http://purl.org/dc/dcmitype/"/>
    <ds:schemaRef ds:uri="http://schemas.openxmlformats.org/package/2006/metadata/core-properties"/>
    <ds:schemaRef ds:uri="http://schemas.microsoft.com/office/2006/documentManagement/types"/>
    <ds:schemaRef ds:uri="http://purl.org/dc/terms/"/>
    <ds:schemaRef ds:uri="http://schemas.microsoft.com/office/2006/metadata/properties"/>
    <ds:schemaRef ds:uri="http://schemas.microsoft.com/office/infopath/2007/PartnerControls"/>
    <ds:schemaRef ds:uri="http://www.w3.org/XML/1998/namespace"/>
    <ds:schemaRef ds:uri="http://purl.org/dc/elements/1.1/"/>
  </ds:schemaRefs>
</ds:datastoreItem>
</file>

<file path=customXml/itemProps2.xml><?xml version="1.0" encoding="utf-8"?>
<ds:datastoreItem xmlns:ds="http://schemas.openxmlformats.org/officeDocument/2006/customXml" ds:itemID="{0EBC05F6-74F6-401D-9B23-CA6013CDA9EF}">
  <ds:schemaRefs>
    <ds:schemaRef ds:uri="http://schemas.microsoft.com/sharepoint/v3/contenttype/forms"/>
  </ds:schemaRefs>
</ds:datastoreItem>
</file>

<file path=customXml/itemProps3.xml><?xml version="1.0" encoding="utf-8"?>
<ds:datastoreItem xmlns:ds="http://schemas.openxmlformats.org/officeDocument/2006/customXml" ds:itemID="{83531751-4C1B-469E-A559-5B61F1FA12BC}"/>
</file>

<file path=docProps/app.xml><?xml version="1.0" encoding="utf-8"?>
<Properties xmlns="http://schemas.openxmlformats.org/officeDocument/2006/extended-properties" xmlns:vt="http://schemas.openxmlformats.org/officeDocument/2006/docPropsVTypes">
  <TotalTime>34</TotalTime>
  <Words>2188</Words>
  <Application>Microsoft Office PowerPoint</Application>
  <PresentationFormat>Grand écran</PresentationFormat>
  <Paragraphs>295</Paragraphs>
  <Slides>45</Slides>
  <Notes>24</Notes>
  <HiddenSlides>0</HiddenSlides>
  <MMClips>0</MMClips>
  <ScaleCrop>false</ScaleCrop>
  <HeadingPairs>
    <vt:vector size="6" baseType="variant">
      <vt:variant>
        <vt:lpstr>Polices utilisées</vt:lpstr>
      </vt:variant>
      <vt:variant>
        <vt:i4>6</vt:i4>
      </vt:variant>
      <vt:variant>
        <vt:lpstr>Thème</vt:lpstr>
      </vt:variant>
      <vt:variant>
        <vt:i4>1</vt:i4>
      </vt:variant>
      <vt:variant>
        <vt:lpstr>Titres des diapositives</vt:lpstr>
      </vt:variant>
      <vt:variant>
        <vt:i4>45</vt:i4>
      </vt:variant>
    </vt:vector>
  </HeadingPairs>
  <TitlesOfParts>
    <vt:vector size="52" baseType="lpstr">
      <vt:lpstr>Aptos</vt:lpstr>
      <vt:lpstr>Aptos Display</vt:lpstr>
      <vt:lpstr>Arial</vt:lpstr>
      <vt:lpstr>Congenial</vt:lpstr>
      <vt:lpstr>Courier New</vt:lpstr>
      <vt:lpstr>Times New Roman</vt:lpstr>
      <vt:lpstr>Thème Office</vt:lpstr>
      <vt:lpstr>Compétences professionnelles des CPN</vt:lpstr>
      <vt:lpstr>Plan de la présentation</vt:lpstr>
      <vt:lpstr>Autoportrait</vt:lpstr>
      <vt:lpstr>Présentation PowerPoint</vt:lpstr>
      <vt:lpstr>Problématique et contexte</vt:lpstr>
      <vt:lpstr>Problème de recherche</vt:lpstr>
      <vt:lpstr>Présentation PowerPoint</vt:lpstr>
      <vt:lpstr>Question de recherche</vt:lpstr>
      <vt:lpstr>Présentation PowerPoint</vt:lpstr>
      <vt:lpstr>Présentation PowerPoint</vt:lpstr>
      <vt:lpstr>Cadre conceptuel</vt:lpstr>
      <vt:lpstr>Référentialisation</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Principaux résultats</vt:lpstr>
      <vt:lpstr>Principaux résultats</vt:lpstr>
      <vt:lpstr>Principaux résultats</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Principaux résultats</vt:lpstr>
      <vt:lpstr>Principaux résultats</vt:lpstr>
      <vt:lpstr>Principaux résultats</vt:lpstr>
      <vt:lpstr>Principaux résultats</vt:lpstr>
      <vt:lpstr>Principaux résultats</vt:lpstr>
      <vt:lpstr>Présentation PowerPoint</vt:lpstr>
      <vt:lpstr>Apports et retombées</vt:lpstr>
      <vt:lpstr>Présentation PowerPoint</vt:lpstr>
      <vt:lpstr>Présentation PowerPoint</vt:lpstr>
      <vt:lpstr>Pistes de recherche futures</vt:lpstr>
      <vt:lpstr>Présentation PowerPoint</vt:lpstr>
      <vt:lpstr>Présentation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Félix Arguin</dc:creator>
  <cp:lastModifiedBy>Félix Arguin</cp:lastModifiedBy>
  <cp:revision>14</cp:revision>
  <dcterms:created xsi:type="dcterms:W3CDTF">2025-08-25T15:29:33Z</dcterms:created>
  <dcterms:modified xsi:type="dcterms:W3CDTF">2026-05-11T14:13:52Z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0x0101001D1AE83D5E6B45419BFE12D74760FAA4</vt:lpwstr>
  </property>
  <property fmtid="{D5CDD505-2E9C-101B-9397-08002B2CF9AE}" pid="3" name="MediaServiceImageTags">
    <vt:lpwstr/>
  </property>
</Properties>
</file>